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</p:sldIdLst>
  <p:sldSz cy="6858000" cx="12192000"/>
  <p:notesSz cx="7559675" cy="10691800"/>
  <p:embeddedFontLst>
    <p:embeddedFont>
      <p:font typeface="Lora"/>
      <p:regular r:id="rId121"/>
      <p:bold r:id="rId122"/>
      <p:italic r:id="rId123"/>
      <p:boldItalic r:id="rId124"/>
    </p:embeddedFont>
    <p:embeddedFont>
      <p:font typeface="Arial Black"/>
      <p:regular r:id="rId1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26" roundtripDataSignature="AMtx7miuS2590FMDvt5KQ6nHINja/WD3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6" Type="http://customschemas.google.com/relationships/presentationmetadata" Target="metadata"/><Relationship Id="rId26" Type="http://schemas.openxmlformats.org/officeDocument/2006/relationships/slide" Target="slides/slide21.xml"/><Relationship Id="rId121" Type="http://schemas.openxmlformats.org/officeDocument/2006/relationships/font" Target="fonts/Lora-regular.fntdata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font" Target="fonts/ArialBlack-regular.fntdata"/><Relationship Id="rId29" Type="http://schemas.openxmlformats.org/officeDocument/2006/relationships/slide" Target="slides/slide24.xml"/><Relationship Id="rId124" Type="http://schemas.openxmlformats.org/officeDocument/2006/relationships/font" Target="fonts/Lora-boldItalic.fntdata"/><Relationship Id="rId123" Type="http://schemas.openxmlformats.org/officeDocument/2006/relationships/font" Target="fonts/Lora-italic.fntdata"/><Relationship Id="rId122" Type="http://schemas.openxmlformats.org/officeDocument/2006/relationships/font" Target="fonts/Lora-bold.fntdata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281488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0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00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00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1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101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02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10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03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10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0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10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0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10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06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106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07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107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08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108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09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109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10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110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11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111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2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11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1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2" name="Google Shape;932;p113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113:notes"/>
          <p:cNvSpPr txBox="1"/>
          <p:nvPr>
            <p:ph idx="12" type="sldNum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1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11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1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11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6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7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8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9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0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1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6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7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8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9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9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0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1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2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3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3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5:notes"/>
          <p:cNvSpPr txBox="1"/>
          <p:nvPr>
            <p:ph idx="12" type="sldNum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6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7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7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8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8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9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0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0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1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41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3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6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6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7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p47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47:notes"/>
          <p:cNvSpPr txBox="1"/>
          <p:nvPr>
            <p:ph idx="12" type="sldNum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8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8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9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49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0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50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1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51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2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5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53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53:notes"/>
          <p:cNvSpPr txBox="1"/>
          <p:nvPr>
            <p:ph idx="12" type="sldNum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5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5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55:notes"/>
          <p:cNvSpPr txBox="1"/>
          <p:nvPr>
            <p:ph idx="12" type="sldNum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6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6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7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57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8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58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9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9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0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60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1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61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6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3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6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6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6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6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66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7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67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8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68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9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69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7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70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70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71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71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2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7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3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7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7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7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7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76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76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7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77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8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78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9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79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80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80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1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81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2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8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83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8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8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8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86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86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7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87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88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88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89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89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9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90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90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91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91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92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9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93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9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9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9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9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96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96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97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97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98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98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99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99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17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17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28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28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9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9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29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29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29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0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0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30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30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30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30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30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1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1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32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3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3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33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4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5"/>
          <p:cNvSpPr txBox="1"/>
          <p:nvPr>
            <p:ph idx="1"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6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36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36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7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7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37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37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8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38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38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9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39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39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0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0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40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40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40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1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1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41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141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141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141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41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1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21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2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22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22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3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4"/>
          <p:cNvSpPr txBox="1"/>
          <p:nvPr>
            <p:ph idx="1"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5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25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125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125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26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26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26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7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7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27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27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6"/>
          <p:cNvSpPr txBox="1"/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6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" name="Google Shape;62;p118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3.jpg"/><Relationship Id="rId4" Type="http://schemas.openxmlformats.org/officeDocument/2006/relationships/image" Target="../media/image112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3.jpg"/><Relationship Id="rId4" Type="http://schemas.openxmlformats.org/officeDocument/2006/relationships/image" Target="../media/image107.png"/><Relationship Id="rId5" Type="http://schemas.openxmlformats.org/officeDocument/2006/relationships/image" Target="../media/image114.png"/><Relationship Id="rId6" Type="http://schemas.openxmlformats.org/officeDocument/2006/relationships/image" Target="../media/image118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3.jpg"/><Relationship Id="rId4" Type="http://schemas.openxmlformats.org/officeDocument/2006/relationships/image" Target="../media/image117.png"/><Relationship Id="rId5" Type="http://schemas.openxmlformats.org/officeDocument/2006/relationships/image" Target="../media/image125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3.jpg"/><Relationship Id="rId4" Type="http://schemas.openxmlformats.org/officeDocument/2006/relationships/hyperlink" Target="https://www.slowfemme.com/" TargetMode="Externa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3.jpg"/><Relationship Id="rId4" Type="http://schemas.openxmlformats.org/officeDocument/2006/relationships/hyperlink" Target="https://mojeco2.cz/" TargetMode="External"/><Relationship Id="rId5" Type="http://schemas.openxmlformats.org/officeDocument/2006/relationships/hyperlink" Target="http://www.pocitamesvodou.cz/" TargetMode="External"/><Relationship Id="rId6" Type="http://schemas.openxmlformats.org/officeDocument/2006/relationships/hyperlink" Target="https://auto-mat.cz/" TargetMode="External"/><Relationship Id="rId7" Type="http://schemas.openxmlformats.org/officeDocument/2006/relationships/hyperlink" Target="https://www.zerowasters.cz/" TargetMode="Externa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3.jpg"/><Relationship Id="rId4" Type="http://schemas.openxmlformats.org/officeDocument/2006/relationships/image" Target="../media/image122.png"/><Relationship Id="rId5" Type="http://schemas.openxmlformats.org/officeDocument/2006/relationships/image" Target="../media/image121.png"/><Relationship Id="rId6" Type="http://schemas.openxmlformats.org/officeDocument/2006/relationships/image" Target="../media/image126.png"/><Relationship Id="rId7" Type="http://schemas.openxmlformats.org/officeDocument/2006/relationships/image" Target="../media/image131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3.jpg"/><Relationship Id="rId4" Type="http://schemas.openxmlformats.org/officeDocument/2006/relationships/image" Target="../media/image130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3.jpg"/><Relationship Id="rId4" Type="http://schemas.openxmlformats.org/officeDocument/2006/relationships/image" Target="../media/image129.png"/><Relationship Id="rId5" Type="http://schemas.openxmlformats.org/officeDocument/2006/relationships/image" Target="../media/image127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3.jpg"/><Relationship Id="rId4" Type="http://schemas.openxmlformats.org/officeDocument/2006/relationships/image" Target="../media/image137.png"/><Relationship Id="rId5" Type="http://schemas.openxmlformats.org/officeDocument/2006/relationships/image" Target="../media/image128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3.jpg"/><Relationship Id="rId4" Type="http://schemas.openxmlformats.org/officeDocument/2006/relationships/image" Target="../media/image1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3.jpg"/><Relationship Id="rId4" Type="http://schemas.openxmlformats.org/officeDocument/2006/relationships/image" Target="../media/image132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3.jpg"/><Relationship Id="rId4" Type="http://schemas.openxmlformats.org/officeDocument/2006/relationships/image" Target="../media/image138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3.jpg"/><Relationship Id="rId4" Type="http://schemas.openxmlformats.org/officeDocument/2006/relationships/image" Target="../media/image139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3.jpg"/><Relationship Id="rId4" Type="http://schemas.openxmlformats.org/officeDocument/2006/relationships/image" Target="../media/image135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3.jpg"/><Relationship Id="rId4" Type="http://schemas.openxmlformats.org/officeDocument/2006/relationships/image" Target="../media/image134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3.jpg"/><Relationship Id="rId4" Type="http://schemas.openxmlformats.org/officeDocument/2006/relationships/image" Target="../media/image133.png"/><Relationship Id="rId5" Type="http://schemas.openxmlformats.org/officeDocument/2006/relationships/image" Target="../media/image1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105.jpg"/><Relationship Id="rId5" Type="http://schemas.openxmlformats.org/officeDocument/2006/relationships/image" Target="../media/image90.jpg"/><Relationship Id="rId6" Type="http://schemas.openxmlformats.org/officeDocument/2006/relationships/image" Target="../media/image7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Relationship Id="rId4" Type="http://schemas.openxmlformats.org/officeDocument/2006/relationships/image" Target="../media/image33.png"/><Relationship Id="rId5" Type="http://schemas.openxmlformats.org/officeDocument/2006/relationships/image" Target="../media/image1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jpg"/><Relationship Id="rId4" Type="http://schemas.openxmlformats.org/officeDocument/2006/relationships/image" Target="../media/image40.png"/><Relationship Id="rId9" Type="http://schemas.openxmlformats.org/officeDocument/2006/relationships/image" Target="../media/image28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Relationship Id="rId7" Type="http://schemas.openxmlformats.org/officeDocument/2006/relationships/image" Target="../media/image27.png"/><Relationship Id="rId8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jpg"/><Relationship Id="rId4" Type="http://schemas.openxmlformats.org/officeDocument/2006/relationships/image" Target="../media/image35.png"/><Relationship Id="rId5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jp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jpg"/><Relationship Id="rId4" Type="http://schemas.openxmlformats.org/officeDocument/2006/relationships/image" Target="../media/image49.png"/><Relationship Id="rId5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jpg"/><Relationship Id="rId4" Type="http://schemas.openxmlformats.org/officeDocument/2006/relationships/image" Target="../media/image42.png"/><Relationship Id="rId5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jpg"/><Relationship Id="rId4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jpg"/><Relationship Id="rId4" Type="http://schemas.openxmlformats.org/officeDocument/2006/relationships/image" Target="../media/image43.png"/><Relationship Id="rId9" Type="http://schemas.openxmlformats.org/officeDocument/2006/relationships/image" Target="../media/image60.png"/><Relationship Id="rId5" Type="http://schemas.openxmlformats.org/officeDocument/2006/relationships/image" Target="../media/image50.png"/><Relationship Id="rId6" Type="http://schemas.openxmlformats.org/officeDocument/2006/relationships/image" Target="../media/image47.png"/><Relationship Id="rId7" Type="http://schemas.openxmlformats.org/officeDocument/2006/relationships/image" Target="../media/image46.png"/><Relationship Id="rId8" Type="http://schemas.openxmlformats.org/officeDocument/2006/relationships/image" Target="../media/image5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jpg"/><Relationship Id="rId4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2.gif"/><Relationship Id="rId5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jpg"/><Relationship Id="rId4" Type="http://schemas.openxmlformats.org/officeDocument/2006/relationships/image" Target="../media/image45.png"/><Relationship Id="rId5" Type="http://schemas.openxmlformats.org/officeDocument/2006/relationships/image" Target="../media/image5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jpg"/><Relationship Id="rId4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jpg"/><Relationship Id="rId4" Type="http://schemas.openxmlformats.org/officeDocument/2006/relationships/image" Target="../media/image51.jpg"/><Relationship Id="rId5" Type="http://schemas.openxmlformats.org/officeDocument/2006/relationships/image" Target="../media/image48.png"/><Relationship Id="rId6" Type="http://schemas.openxmlformats.org/officeDocument/2006/relationships/image" Target="../media/image5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jpg"/><Relationship Id="rId4" Type="http://schemas.openxmlformats.org/officeDocument/2006/relationships/image" Target="../media/image5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jpg"/><Relationship Id="rId4" Type="http://schemas.openxmlformats.org/officeDocument/2006/relationships/image" Target="../media/image5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jpg"/><Relationship Id="rId4" Type="http://schemas.openxmlformats.org/officeDocument/2006/relationships/image" Target="../media/image12.gif"/><Relationship Id="rId5" Type="http://schemas.openxmlformats.org/officeDocument/2006/relationships/image" Target="../media/image62.png"/><Relationship Id="rId6" Type="http://schemas.openxmlformats.org/officeDocument/2006/relationships/image" Target="../media/image5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jpg"/><Relationship Id="rId4" Type="http://schemas.openxmlformats.org/officeDocument/2006/relationships/image" Target="../media/image6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jpg"/><Relationship Id="rId4" Type="http://schemas.openxmlformats.org/officeDocument/2006/relationships/hyperlink" Target="https://ourworldindata.org/grapher/global-energy-substitution" TargetMode="External"/><Relationship Id="rId5" Type="http://schemas.openxmlformats.org/officeDocument/2006/relationships/image" Target="../media/image1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jpg"/><Relationship Id="rId4" Type="http://schemas.openxmlformats.org/officeDocument/2006/relationships/image" Target="../media/image6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jpg"/><Relationship Id="rId4" Type="http://schemas.openxmlformats.org/officeDocument/2006/relationships/image" Target="../media/image12.gif"/><Relationship Id="rId5" Type="http://schemas.openxmlformats.org/officeDocument/2006/relationships/image" Target="../media/image6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jpg"/><Relationship Id="rId4" Type="http://schemas.openxmlformats.org/officeDocument/2006/relationships/image" Target="../media/image6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jpg"/><Relationship Id="rId4" Type="http://schemas.openxmlformats.org/officeDocument/2006/relationships/hyperlink" Target="https://upload.wikimedia.org/wikipedia/commons/thumb/0/02/Countries_by_total_wealth_%28trillions_USD%29%2C_Credit_Suisse.png/1920px-Countries_by_total_wealth_%28trillions_USD%29%2C_Credit_Suisse.png" TargetMode="External"/><Relationship Id="rId5" Type="http://schemas.openxmlformats.org/officeDocument/2006/relationships/image" Target="../media/image6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jpg"/><Relationship Id="rId4" Type="http://schemas.openxmlformats.org/officeDocument/2006/relationships/hyperlink" Target="https://ourworldindata.org/explorers/energy?time=latest&amp;facet=none&amp;country=USA~GBR~CHN~OWID_WRL~IND~BRA~ZAF&amp;hideControls=false&amp;Total+or+Breakdown=Total&amp;Energy+or+Electricity=Primary+energy&amp;Metric=Annual+consumption" TargetMode="External"/><Relationship Id="rId5" Type="http://schemas.openxmlformats.org/officeDocument/2006/relationships/image" Target="../media/image7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jpg"/><Relationship Id="rId4" Type="http://schemas.openxmlformats.org/officeDocument/2006/relationships/hyperlink" Target="about:blank" TargetMode="External"/><Relationship Id="rId5" Type="http://schemas.openxmlformats.org/officeDocument/2006/relationships/image" Target="../media/image7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34.png"/><Relationship Id="rId5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jpg"/><Relationship Id="rId4" Type="http://schemas.openxmlformats.org/officeDocument/2006/relationships/hyperlink" Target="https://ourworldindata.org/explorers/energy?time=latest&amp;facet=none&amp;country=USA~GBR~CHN~OWID_WRL~IND~BRA~ZAF&amp;hideControls=false&amp;Total+or+Breakdown=Total&amp;Energy+or+Electricity=Primary+energy&amp;Metric=Per+capita+consumption" TargetMode="External"/><Relationship Id="rId5" Type="http://schemas.openxmlformats.org/officeDocument/2006/relationships/image" Target="../media/image7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jpg"/><Relationship Id="rId4" Type="http://schemas.openxmlformats.org/officeDocument/2006/relationships/image" Target="../media/image10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.jpg"/><Relationship Id="rId4" Type="http://schemas.openxmlformats.org/officeDocument/2006/relationships/image" Target="../media/image111.jpg"/><Relationship Id="rId5" Type="http://schemas.openxmlformats.org/officeDocument/2006/relationships/image" Target="../media/image7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.jpg"/><Relationship Id="rId4" Type="http://schemas.openxmlformats.org/officeDocument/2006/relationships/image" Target="../media/image91.png"/><Relationship Id="rId5" Type="http://schemas.openxmlformats.org/officeDocument/2006/relationships/image" Target="../media/image73.png"/><Relationship Id="rId6" Type="http://schemas.openxmlformats.org/officeDocument/2006/relationships/image" Target="../media/image76.png"/><Relationship Id="rId7" Type="http://schemas.openxmlformats.org/officeDocument/2006/relationships/image" Target="../media/image102.png"/><Relationship Id="rId8" Type="http://schemas.openxmlformats.org/officeDocument/2006/relationships/image" Target="../media/image7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.jpg"/><Relationship Id="rId4" Type="http://schemas.openxmlformats.org/officeDocument/2006/relationships/hyperlink" Target="https://www.imf.org/external/pubs/ft/weo/2022/01/weodata/groups.htm" TargetMode="External"/><Relationship Id="rId5" Type="http://schemas.openxmlformats.org/officeDocument/2006/relationships/image" Target="../media/image77.png"/><Relationship Id="rId6" Type="http://schemas.openxmlformats.org/officeDocument/2006/relationships/image" Target="../media/image7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.jpg"/><Relationship Id="rId4" Type="http://schemas.openxmlformats.org/officeDocument/2006/relationships/image" Target="../media/image12.gif"/><Relationship Id="rId5" Type="http://schemas.openxmlformats.org/officeDocument/2006/relationships/image" Target="../media/image8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.jpg"/><Relationship Id="rId4" Type="http://schemas.openxmlformats.org/officeDocument/2006/relationships/image" Target="../media/image12.gif"/><Relationship Id="rId5" Type="http://schemas.openxmlformats.org/officeDocument/2006/relationships/image" Target="../media/image8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.jpg"/><Relationship Id="rId4" Type="http://schemas.openxmlformats.org/officeDocument/2006/relationships/image" Target="../media/image81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.jpg"/><Relationship Id="rId4" Type="http://schemas.openxmlformats.org/officeDocument/2006/relationships/image" Target="../media/image81.jpg"/><Relationship Id="rId5" Type="http://schemas.openxmlformats.org/officeDocument/2006/relationships/image" Target="../media/image84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.jpg"/><Relationship Id="rId4" Type="http://schemas.openxmlformats.org/officeDocument/2006/relationships/image" Target="../media/image88.png"/><Relationship Id="rId5" Type="http://schemas.openxmlformats.org/officeDocument/2006/relationships/hyperlink" Target="https://archiv.hn.cz/c1-66664320-cinanu-je-mezi-nejbohatsimi-lidmi-planety-uz-vic-nez-americanu" TargetMode="Externa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.jpg"/><Relationship Id="rId4" Type="http://schemas.openxmlformats.org/officeDocument/2006/relationships/image" Target="../media/image53.jpg"/><Relationship Id="rId5" Type="http://schemas.openxmlformats.org/officeDocument/2006/relationships/image" Target="../media/image8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5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.jpg"/><Relationship Id="rId4" Type="http://schemas.openxmlformats.org/officeDocument/2006/relationships/image" Target="../media/image120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.jpg"/><Relationship Id="rId4" Type="http://schemas.openxmlformats.org/officeDocument/2006/relationships/image" Target="../media/image89.png"/><Relationship Id="rId5" Type="http://schemas.openxmlformats.org/officeDocument/2006/relationships/image" Target="../media/image87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.jpg"/><Relationship Id="rId4" Type="http://schemas.openxmlformats.org/officeDocument/2006/relationships/image" Target="../media/image92.gif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.jpg"/><Relationship Id="rId4" Type="http://schemas.openxmlformats.org/officeDocument/2006/relationships/image" Target="../media/image143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.jpg"/><Relationship Id="rId4" Type="http://schemas.openxmlformats.org/officeDocument/2006/relationships/image" Target="../media/image1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3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.jpg"/><Relationship Id="rId4" Type="http://schemas.openxmlformats.org/officeDocument/2006/relationships/image" Target="../media/image9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3.jpg"/><Relationship Id="rId4" Type="http://schemas.openxmlformats.org/officeDocument/2006/relationships/image" Target="../media/image96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3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3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3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3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3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3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3.jpg"/><Relationship Id="rId4" Type="http://schemas.openxmlformats.org/officeDocument/2006/relationships/image" Target="../media/image9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16.png"/><Relationship Id="rId5" Type="http://schemas.openxmlformats.org/officeDocument/2006/relationships/image" Target="../media/image20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3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3.jpg"/><Relationship Id="rId4" Type="http://schemas.openxmlformats.org/officeDocument/2006/relationships/image" Target="../media/image103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3.jpg"/><Relationship Id="rId4" Type="http://schemas.openxmlformats.org/officeDocument/2006/relationships/image" Target="../media/image106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3.jpg"/><Relationship Id="rId4" Type="http://schemas.openxmlformats.org/officeDocument/2006/relationships/hyperlink" Target="https://ourworldindata.org/grapher/annual-co2-emissions-per-country?tab=map" TargetMode="External"/><Relationship Id="rId5" Type="http://schemas.openxmlformats.org/officeDocument/2006/relationships/image" Target="../media/image145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3.jpg"/><Relationship Id="rId4" Type="http://schemas.openxmlformats.org/officeDocument/2006/relationships/hyperlink" Target="https://ourworldindata.org/grapher/co-emissions-per-capita?time=latest" TargetMode="External"/><Relationship Id="rId5" Type="http://schemas.openxmlformats.org/officeDocument/2006/relationships/image" Target="../media/image144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3.jpg"/><Relationship Id="rId4" Type="http://schemas.openxmlformats.org/officeDocument/2006/relationships/image" Target="../media/image113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3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15.png"/><Relationship Id="rId4" Type="http://schemas.openxmlformats.org/officeDocument/2006/relationships/image" Target="../media/image124.png"/><Relationship Id="rId5" Type="http://schemas.openxmlformats.org/officeDocument/2006/relationships/image" Target="../media/image110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3.jpg"/><Relationship Id="rId4" Type="http://schemas.openxmlformats.org/officeDocument/2006/relationships/image" Target="../media/image108.png"/><Relationship Id="rId5" Type="http://schemas.openxmlformats.org/officeDocument/2006/relationships/image" Target="../media/image115.png"/><Relationship Id="rId6" Type="http://schemas.openxmlformats.org/officeDocument/2006/relationships/image" Target="../media/image124.png"/><Relationship Id="rId7" Type="http://schemas.openxmlformats.org/officeDocument/2006/relationships/image" Target="../media/image110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3.jpg"/><Relationship Id="rId4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"/>
          <p:cNvSpPr/>
          <p:nvPr/>
        </p:nvSpPr>
        <p:spPr>
          <a:xfrm>
            <a:off x="1980360" y="1622520"/>
            <a:ext cx="8098560" cy="830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60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KLIMATICKÁ ZMĚNA </a:t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36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Kdo za ní stojí a co může(me) změnit?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/>
          <p:nvPr/>
        </p:nvSpPr>
        <p:spPr>
          <a:xfrm rot="2833989">
            <a:off x="376317" y="110355"/>
            <a:ext cx="1710695" cy="887993"/>
          </a:xfrm>
          <a:custGeom>
            <a:rect b="b" l="l" r="r" t="t"/>
            <a:pathLst>
              <a:path extrusionOk="0" h="887993" w="1710695">
                <a:moveTo>
                  <a:pt x="63551" y="482859"/>
                </a:moveTo>
                <a:lnTo>
                  <a:pt x="416574" y="101186"/>
                </a:lnTo>
                <a:lnTo>
                  <a:pt x="464178" y="77912"/>
                </a:lnTo>
                <a:cubicBezTo>
                  <a:pt x="619160" y="15136"/>
                  <a:pt x="791868" y="-14597"/>
                  <a:pt x="995084" y="6991"/>
                </a:cubicBezTo>
                <a:cubicBezTo>
                  <a:pt x="1140290" y="9087"/>
                  <a:pt x="1254534" y="84172"/>
                  <a:pt x="1358405" y="152419"/>
                </a:cubicBezTo>
                <a:cubicBezTo>
                  <a:pt x="1462277" y="220666"/>
                  <a:pt x="1559599" y="306432"/>
                  <a:pt x="1618314" y="416472"/>
                </a:cubicBezTo>
                <a:cubicBezTo>
                  <a:pt x="1677030" y="526512"/>
                  <a:pt x="1691856" y="677775"/>
                  <a:pt x="1710695" y="812658"/>
                </a:cubicBezTo>
                <a:cubicBezTo>
                  <a:pt x="1640186" y="809917"/>
                  <a:pt x="1608753" y="823408"/>
                  <a:pt x="1533390" y="816809"/>
                </a:cubicBezTo>
                <a:cubicBezTo>
                  <a:pt x="1456900" y="821993"/>
                  <a:pt x="1330908" y="843100"/>
                  <a:pt x="1295802" y="842945"/>
                </a:cubicBezTo>
                <a:cubicBezTo>
                  <a:pt x="1283584" y="790323"/>
                  <a:pt x="1286502" y="613995"/>
                  <a:pt x="1227396" y="534044"/>
                </a:cubicBezTo>
                <a:cubicBezTo>
                  <a:pt x="1168290" y="454092"/>
                  <a:pt x="1033520" y="386968"/>
                  <a:pt x="941163" y="363235"/>
                </a:cubicBezTo>
                <a:cubicBezTo>
                  <a:pt x="848806" y="339503"/>
                  <a:pt x="755466" y="359519"/>
                  <a:pt x="673254" y="391648"/>
                </a:cubicBezTo>
                <a:cubicBezTo>
                  <a:pt x="591043" y="423778"/>
                  <a:pt x="494420" y="476831"/>
                  <a:pt x="447897" y="556013"/>
                </a:cubicBezTo>
                <a:cubicBezTo>
                  <a:pt x="401373" y="635195"/>
                  <a:pt x="393279" y="761769"/>
                  <a:pt x="394115" y="866742"/>
                </a:cubicBezTo>
                <a:cubicBezTo>
                  <a:pt x="272056" y="874777"/>
                  <a:pt x="44241" y="899311"/>
                  <a:pt x="0" y="881869"/>
                </a:cubicBezTo>
                <a:cubicBezTo>
                  <a:pt x="3761" y="799397"/>
                  <a:pt x="9459" y="710252"/>
                  <a:pt x="29991" y="577509"/>
                </a:cubicBezTo>
                <a:cubicBezTo>
                  <a:pt x="34913" y="555600"/>
                  <a:pt x="45587" y="524006"/>
                  <a:pt x="61224" y="487435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0"/>
          <p:cNvSpPr/>
          <p:nvPr/>
        </p:nvSpPr>
        <p:spPr>
          <a:xfrm rot="-9488119">
            <a:off x="1287745" y="2019087"/>
            <a:ext cx="379668" cy="374508"/>
          </a:xfrm>
          <a:custGeom>
            <a:rect b="b" l="l" r="r" t="t"/>
            <a:pathLst>
              <a:path extrusionOk="0" h="3096776" w="2973396">
                <a:moveTo>
                  <a:pt x="663919" y="130849"/>
                </a:moveTo>
                <a:cubicBezTo>
                  <a:pt x="323278" y="330934"/>
                  <a:pt x="101029" y="937367"/>
                  <a:pt x="31428" y="1337983"/>
                </a:cubicBezTo>
                <a:cubicBezTo>
                  <a:pt x="-38173" y="1738599"/>
                  <a:pt x="-2865" y="2241842"/>
                  <a:pt x="246311" y="2534547"/>
                </a:cubicBezTo>
                <a:cubicBezTo>
                  <a:pt x="495487" y="2827252"/>
                  <a:pt x="891046" y="3127696"/>
                  <a:pt x="1526486" y="3094213"/>
                </a:cubicBezTo>
                <a:cubicBezTo>
                  <a:pt x="1731471" y="3089067"/>
                  <a:pt x="2336190" y="2949236"/>
                  <a:pt x="2574413" y="2610685"/>
                </a:cubicBezTo>
                <a:cubicBezTo>
                  <a:pt x="2812636" y="2272134"/>
                  <a:pt x="3039016" y="1475109"/>
                  <a:pt x="2955826" y="1062907"/>
                </a:cubicBezTo>
                <a:cubicBezTo>
                  <a:pt x="2872636" y="650705"/>
                  <a:pt x="2346825" y="316009"/>
                  <a:pt x="2075275" y="137475"/>
                </a:cubicBezTo>
                <a:cubicBezTo>
                  <a:pt x="1693290" y="-17868"/>
                  <a:pt x="1004560" y="-69236"/>
                  <a:pt x="663919" y="130849"/>
                </a:cubicBezTo>
                <a:close/>
              </a:path>
            </a:pathLst>
          </a:cu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0"/>
          <p:cNvSpPr/>
          <p:nvPr/>
        </p:nvSpPr>
        <p:spPr>
          <a:xfrm rot="7024533">
            <a:off x="523220" y="5930891"/>
            <a:ext cx="1688483" cy="643827"/>
          </a:xfrm>
          <a:custGeom>
            <a:rect b="b" l="l" r="r" t="t"/>
            <a:pathLst>
              <a:path extrusionOk="0" h="643827" w="1688483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0"/>
          <p:cNvSpPr/>
          <p:nvPr/>
        </p:nvSpPr>
        <p:spPr>
          <a:xfrm rot="-1121023">
            <a:off x="10650831" y="5404335"/>
            <a:ext cx="381416" cy="393181"/>
          </a:xfrm>
          <a:custGeom>
            <a:rect b="b" l="l" r="r" t="t"/>
            <a:pathLst>
              <a:path extrusionOk="0" h="4964273" w="4760044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rázek" id="181" name="Google Shape;181;p10"/>
          <p:cNvPicPr preferRelativeResize="0"/>
          <p:nvPr/>
        </p:nvPicPr>
        <p:blipFill rotWithShape="1">
          <a:blip r:embed="rId3">
            <a:alphaModFix/>
          </a:blip>
          <a:srcRect b="11359" l="0" r="2" t="0"/>
          <a:stretch/>
        </p:blipFill>
        <p:spPr>
          <a:xfrm>
            <a:off x="1871076" y="10"/>
            <a:ext cx="8409473" cy="6857990"/>
          </a:xfrm>
          <a:custGeom>
            <a:rect b="b" l="l" r="r" t="t"/>
            <a:pathLst>
              <a:path extrusionOk="0" h="6858000" w="8409473">
                <a:moveTo>
                  <a:pt x="1728099" y="0"/>
                </a:moveTo>
                <a:lnTo>
                  <a:pt x="6790703" y="0"/>
                </a:lnTo>
                <a:lnTo>
                  <a:pt x="6838117" y="35103"/>
                </a:lnTo>
                <a:cubicBezTo>
                  <a:pt x="7163203" y="289995"/>
                  <a:pt x="7634322" y="844445"/>
                  <a:pt x="7779864" y="1030693"/>
                </a:cubicBezTo>
                <a:cubicBezTo>
                  <a:pt x="8110524" y="1323226"/>
                  <a:pt x="8498549" y="3069453"/>
                  <a:pt x="8391273" y="3992558"/>
                </a:cubicBezTo>
                <a:cubicBezTo>
                  <a:pt x="8283997" y="4915662"/>
                  <a:pt x="7808587" y="6041023"/>
                  <a:pt x="7136207" y="6569319"/>
                </a:cubicBezTo>
                <a:cubicBezTo>
                  <a:pt x="7116158" y="6584338"/>
                  <a:pt x="6941487" y="6706149"/>
                  <a:pt x="6766816" y="6827960"/>
                </a:cubicBezTo>
                <a:lnTo>
                  <a:pt x="6723747" y="6858000"/>
                </a:lnTo>
                <a:lnTo>
                  <a:pt x="1792953" y="6858000"/>
                </a:lnTo>
                <a:lnTo>
                  <a:pt x="1480626" y="6701481"/>
                </a:lnTo>
                <a:cubicBezTo>
                  <a:pt x="1359968" y="6639658"/>
                  <a:pt x="1236965" y="6575514"/>
                  <a:pt x="1111152" y="6509441"/>
                </a:cubicBezTo>
                <a:cubicBezTo>
                  <a:pt x="483563" y="5843472"/>
                  <a:pt x="262890" y="4867560"/>
                  <a:pt x="0" y="3982763"/>
                </a:cubicBezTo>
                <a:cubicBezTo>
                  <a:pt x="35969" y="2740879"/>
                  <a:pt x="449320" y="1132033"/>
                  <a:pt x="814703" y="742951"/>
                </a:cubicBezTo>
                <a:cubicBezTo>
                  <a:pt x="1004073" y="545984"/>
                  <a:pt x="1324192" y="271564"/>
                  <a:pt x="1713122" y="9624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82" name="Google Shape;182;p10"/>
          <p:cNvGrpSpPr/>
          <p:nvPr/>
        </p:nvGrpSpPr>
        <p:grpSpPr>
          <a:xfrm flipH="1" rot="3827276">
            <a:off x="10211110" y="483896"/>
            <a:ext cx="2250149" cy="2299542"/>
            <a:chOff x="11265185" y="2932992"/>
            <a:chExt cx="2250149" cy="2299542"/>
          </a:xfrm>
        </p:grpSpPr>
        <p:sp>
          <p:nvSpPr>
            <p:cNvPr id="183" name="Google Shape;183;p10"/>
            <p:cNvSpPr/>
            <p:nvPr/>
          </p:nvSpPr>
          <p:spPr>
            <a:xfrm flipH="1" rot="2516067">
              <a:off x="11748101" y="3114058"/>
              <a:ext cx="1284318" cy="1937410"/>
            </a:xfrm>
            <a:custGeom>
              <a:rect b="b" l="l" r="r" t="t"/>
              <a:pathLst>
                <a:path extrusionOk="0" h="2991507" w="1983085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 flipH="1" rot="2516067">
              <a:off x="11748101" y="3114058"/>
              <a:ext cx="1284318" cy="1937410"/>
            </a:xfrm>
            <a:custGeom>
              <a:rect b="b" l="l" r="r" t="t"/>
              <a:pathLst>
                <a:path extrusionOk="0" h="2991507" w="1983085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rgbClr val="EDEDED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" name="Google Shape;185;p10"/>
          <p:cNvGrpSpPr/>
          <p:nvPr/>
        </p:nvGrpSpPr>
        <p:grpSpPr>
          <a:xfrm>
            <a:off x="9900765" y="445788"/>
            <a:ext cx="466761" cy="461786"/>
            <a:chOff x="10087544" y="215449"/>
            <a:chExt cx="466761" cy="461786"/>
          </a:xfrm>
        </p:grpSpPr>
        <p:sp>
          <p:nvSpPr>
            <p:cNvPr id="186" name="Google Shape;186;p10"/>
            <p:cNvSpPr/>
            <p:nvPr/>
          </p:nvSpPr>
          <p:spPr>
            <a:xfrm rot="-1121023">
              <a:off x="10135816" y="265202"/>
              <a:ext cx="370215" cy="362281"/>
            </a:xfrm>
            <a:custGeom>
              <a:rect b="b" l="l" r="r" t="t"/>
              <a:pathLst>
                <a:path extrusionOk="0" h="4686390" w="4733640">
                  <a:moveTo>
                    <a:pt x="1273592" y="509"/>
                  </a:moveTo>
                  <a:cubicBezTo>
                    <a:pt x="1815358" y="-12501"/>
                    <a:pt x="3597772" y="225275"/>
                    <a:pt x="3930775" y="450049"/>
                  </a:cubicBezTo>
                  <a:cubicBezTo>
                    <a:pt x="4347970" y="891935"/>
                    <a:pt x="4462255" y="1014360"/>
                    <a:pt x="4702543" y="1765151"/>
                  </a:cubicBezTo>
                  <a:cubicBezTo>
                    <a:pt x="4787656" y="2347784"/>
                    <a:pt x="4721538" y="3668982"/>
                    <a:pt x="4205529" y="4141576"/>
                  </a:cubicBezTo>
                  <a:cubicBezTo>
                    <a:pt x="3689520" y="4614170"/>
                    <a:pt x="2307410" y="4815162"/>
                    <a:pt x="1606488" y="4600718"/>
                  </a:cubicBezTo>
                  <a:cubicBezTo>
                    <a:pt x="905566" y="4386274"/>
                    <a:pt x="111831" y="3484145"/>
                    <a:pt x="-6" y="2854910"/>
                  </a:cubicBezTo>
                  <a:cubicBezTo>
                    <a:pt x="262405" y="2078704"/>
                    <a:pt x="618462" y="401319"/>
                    <a:pt x="1273592" y="509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 rot="-1121023">
              <a:off x="10135817" y="265201"/>
              <a:ext cx="370215" cy="362281"/>
            </a:xfrm>
            <a:custGeom>
              <a:rect b="b" l="l" r="r" t="t"/>
              <a:pathLst>
                <a:path extrusionOk="0" h="4686390" w="4733640">
                  <a:moveTo>
                    <a:pt x="1273592" y="509"/>
                  </a:moveTo>
                  <a:cubicBezTo>
                    <a:pt x="1815358" y="-12501"/>
                    <a:pt x="3597772" y="225275"/>
                    <a:pt x="3930775" y="450049"/>
                  </a:cubicBezTo>
                  <a:cubicBezTo>
                    <a:pt x="4347970" y="891935"/>
                    <a:pt x="4462255" y="1014360"/>
                    <a:pt x="4702543" y="1765151"/>
                  </a:cubicBezTo>
                  <a:cubicBezTo>
                    <a:pt x="4787656" y="2347784"/>
                    <a:pt x="4721538" y="3668982"/>
                    <a:pt x="4205529" y="4141576"/>
                  </a:cubicBezTo>
                  <a:cubicBezTo>
                    <a:pt x="3689520" y="4614170"/>
                    <a:pt x="2307410" y="4815162"/>
                    <a:pt x="1606488" y="4600718"/>
                  </a:cubicBezTo>
                  <a:cubicBezTo>
                    <a:pt x="905566" y="4386274"/>
                    <a:pt x="111831" y="3484145"/>
                    <a:pt x="-6" y="2854910"/>
                  </a:cubicBezTo>
                  <a:cubicBezTo>
                    <a:pt x="262405" y="2078704"/>
                    <a:pt x="618462" y="401319"/>
                    <a:pt x="1273592" y="509"/>
                  </a:cubicBezTo>
                  <a:close/>
                </a:path>
              </a:pathLst>
            </a:custGeom>
            <a:solidFill>
              <a:srgbClr val="FEE599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0"/>
          <p:cNvGrpSpPr/>
          <p:nvPr/>
        </p:nvGrpSpPr>
        <p:grpSpPr>
          <a:xfrm>
            <a:off x="-264928" y="2992940"/>
            <a:ext cx="1491568" cy="1727827"/>
            <a:chOff x="-264928" y="2992940"/>
            <a:chExt cx="1491568" cy="1727827"/>
          </a:xfrm>
        </p:grpSpPr>
        <p:sp>
          <p:nvSpPr>
            <p:cNvPr id="189" name="Google Shape;189;p10"/>
            <p:cNvSpPr/>
            <p:nvPr/>
          </p:nvSpPr>
          <p:spPr>
            <a:xfrm rot="-995982">
              <a:off x="-78390" y="3123108"/>
              <a:ext cx="1116483" cy="1468785"/>
            </a:xfrm>
            <a:custGeom>
              <a:rect b="b" l="l" r="r" t="t"/>
              <a:pathLst>
                <a:path extrusionOk="0" h="1468785" w="1116483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0"/>
            <p:cNvSpPr/>
            <p:nvPr/>
          </p:nvSpPr>
          <p:spPr>
            <a:xfrm rot="-995982">
              <a:off x="-76382" y="3121814"/>
              <a:ext cx="1116483" cy="1468785"/>
            </a:xfrm>
            <a:custGeom>
              <a:rect b="b" l="l" r="r" t="t"/>
              <a:pathLst>
                <a:path extrusionOk="0" h="1468785" w="1116483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rgbClr val="FEE599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10"/>
          <p:cNvSpPr/>
          <p:nvPr/>
        </p:nvSpPr>
        <p:spPr>
          <a:xfrm rot="-6688443">
            <a:off x="10861808" y="3593540"/>
            <a:ext cx="1560191" cy="1019928"/>
          </a:xfrm>
          <a:custGeom>
            <a:rect b="b" l="l" r="r" t="t"/>
            <a:pathLst>
              <a:path extrusionOk="0" h="1019928" w="1560191">
                <a:moveTo>
                  <a:pt x="1560191" y="990889"/>
                </a:moveTo>
                <a:lnTo>
                  <a:pt x="1203921" y="1019928"/>
                </a:lnTo>
                <a:cubicBezTo>
                  <a:pt x="1203777" y="1014613"/>
                  <a:pt x="1203632" y="1009298"/>
                  <a:pt x="1203488" y="1003983"/>
                </a:cubicBezTo>
                <a:cubicBezTo>
                  <a:pt x="1201699" y="960593"/>
                  <a:pt x="1199181" y="920101"/>
                  <a:pt x="1195436" y="886039"/>
                </a:cubicBezTo>
                <a:cubicBezTo>
                  <a:pt x="1180455" y="749790"/>
                  <a:pt x="1173802" y="646593"/>
                  <a:pt x="1123416" y="559864"/>
                </a:cubicBezTo>
                <a:cubicBezTo>
                  <a:pt x="1073030" y="473135"/>
                  <a:pt x="1000256" y="385752"/>
                  <a:pt x="893121" y="365664"/>
                </a:cubicBezTo>
                <a:cubicBezTo>
                  <a:pt x="785987" y="345576"/>
                  <a:pt x="577869" y="350172"/>
                  <a:pt x="480605" y="439334"/>
                </a:cubicBezTo>
                <a:cubicBezTo>
                  <a:pt x="383341" y="528496"/>
                  <a:pt x="337239" y="725831"/>
                  <a:pt x="309536" y="900639"/>
                </a:cubicBezTo>
                <a:lnTo>
                  <a:pt x="307509" y="915185"/>
                </a:lnTo>
                <a:lnTo>
                  <a:pt x="0" y="794215"/>
                </a:lnTo>
                <a:lnTo>
                  <a:pt x="3078" y="777179"/>
                </a:lnTo>
                <a:cubicBezTo>
                  <a:pt x="7894" y="758848"/>
                  <a:pt x="12710" y="740516"/>
                  <a:pt x="13243" y="720933"/>
                </a:cubicBezTo>
                <a:cubicBezTo>
                  <a:pt x="46632" y="525002"/>
                  <a:pt x="99569" y="327692"/>
                  <a:pt x="207037" y="208521"/>
                </a:cubicBezTo>
                <a:cubicBezTo>
                  <a:pt x="289877" y="125227"/>
                  <a:pt x="426222" y="-3290"/>
                  <a:pt x="813573" y="2678"/>
                </a:cubicBezTo>
                <a:cubicBezTo>
                  <a:pt x="988675" y="-13906"/>
                  <a:pt x="1112892" y="50050"/>
                  <a:pt x="1220388" y="97826"/>
                </a:cubicBezTo>
                <a:cubicBezTo>
                  <a:pt x="1284499" y="126320"/>
                  <a:pt x="1383588" y="208529"/>
                  <a:pt x="1438546" y="330670"/>
                </a:cubicBezTo>
                <a:cubicBezTo>
                  <a:pt x="1493504" y="452811"/>
                  <a:pt x="1527018" y="713152"/>
                  <a:pt x="1550135" y="830672"/>
                </a:cubicBezTo>
                <a:cubicBezTo>
                  <a:pt x="1550137" y="882760"/>
                  <a:pt x="1560189" y="938801"/>
                  <a:pt x="1560191" y="990889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0"/>
          <p:cNvSpPr/>
          <p:nvPr/>
        </p:nvSpPr>
        <p:spPr>
          <a:xfrm rot="-1121023">
            <a:off x="895235" y="5115776"/>
            <a:ext cx="435910" cy="426568"/>
          </a:xfrm>
          <a:custGeom>
            <a:rect b="b" l="l" r="r" t="t"/>
            <a:pathLst>
              <a:path extrusionOk="0" h="4686390" w="473364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0"/>
          <p:cNvSpPr/>
          <p:nvPr/>
        </p:nvSpPr>
        <p:spPr>
          <a:xfrm rot="7024533">
            <a:off x="523220" y="5930891"/>
            <a:ext cx="1688483" cy="643827"/>
          </a:xfrm>
          <a:custGeom>
            <a:rect b="b" l="l" r="r" t="t"/>
            <a:pathLst>
              <a:path extrusionOk="0" h="643827" w="1688483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rgbClr val="EDEDED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666365"/>
            <a:ext cx="12192000" cy="567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4" name="Google Shape;854;p101"/>
          <p:cNvGrpSpPr/>
          <p:nvPr/>
        </p:nvGrpSpPr>
        <p:grpSpPr>
          <a:xfrm>
            <a:off x="126475" y="821155"/>
            <a:ext cx="11489873" cy="6036845"/>
            <a:chOff x="270854" y="907782"/>
            <a:chExt cx="11489873" cy="6036845"/>
          </a:xfrm>
        </p:grpSpPr>
        <p:pic>
          <p:nvPicPr>
            <p:cNvPr id="855" name="Google Shape;855;p10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0854" y="907782"/>
              <a:ext cx="10732169" cy="6036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6" name="Google Shape;856;p10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-420000">
              <a:off x="542981" y="2016147"/>
              <a:ext cx="2825706" cy="28257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pecial Food Menu Page – Vzor bloku | WordPress.org Česko" id="857" name="Google Shape;857;p10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flipH="1">
              <a:off x="8973954" y="2037804"/>
              <a:ext cx="2786773" cy="27662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8" name="Google Shape;858;p101"/>
          <p:cNvSpPr txBox="1"/>
          <p:nvPr/>
        </p:nvSpPr>
        <p:spPr>
          <a:xfrm>
            <a:off x="2153714" y="588883"/>
            <a:ext cx="788457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 můžu udělat já sám/sama?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02"/>
          <p:cNvSpPr txBox="1"/>
          <p:nvPr/>
        </p:nvSpPr>
        <p:spPr>
          <a:xfrm>
            <a:off x="2153714" y="588883"/>
            <a:ext cx="788457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 můžu udělat já sám/sama?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text, snímek obrazovky, kruh, Písmo&#10;&#10;Popis byl vytvořen automaticky" id="864" name="Google Shape;864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3714" y="1332795"/>
            <a:ext cx="7533939" cy="518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959" y="2136808"/>
            <a:ext cx="2078388" cy="3949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03"/>
          <p:cNvSpPr txBox="1"/>
          <p:nvPr/>
        </p:nvSpPr>
        <p:spPr>
          <a:xfrm>
            <a:off x="2153714" y="588883"/>
            <a:ext cx="788457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 můžu udělat já sám/sama?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103"/>
          <p:cNvSpPr txBox="1"/>
          <p:nvPr/>
        </p:nvSpPr>
        <p:spPr>
          <a:xfrm>
            <a:off x="298383" y="1476298"/>
            <a:ext cx="11396312" cy="4824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Spotřeba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žijte minimalisticky, nekupujte si blbosti, nehromaďte stejné věci, važte si věcí, které máte, nepodléhejte falešné reklamě a slevám (značky, loga, trendy, akce), dokažte, že být retro a eko je cool, odmítněte konzumerismus, shopaholismus a věci na jedno použití. Kupujte ekologické varianty výrobků (drogerie, kosmetika, věci denní potřeby) a dejte si pozor na greenwashing.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Jídlo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nevyhazujte jídlo a omezte jídlo z daleka (např. ovoce z Izraele, JAR, nebo Nového Zélandu) a upřednostňujte lokální a sezónní potraviny, třeba z ekologického zemědělství se značkou BIO, zkuste např. vegetariánské pondělky.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Móda</a:t>
            </a: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vybírejte oblečení s rozumem, nepodléhejte trendům fast-fashion řetězců, vyměňujte si oblečení mezi sebou (swapy), nakupujte v secondhandu, opravte si oblečení, zaměřte se na pomalou/certifikovanou módu (</a:t>
            </a:r>
            <a:r>
              <a:rPr lang="cs-CZ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https://www.slowfemme.com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04"/>
          <p:cNvSpPr txBox="1"/>
          <p:nvPr/>
        </p:nvSpPr>
        <p:spPr>
          <a:xfrm>
            <a:off x="2153714" y="588883"/>
            <a:ext cx="788457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 můžu udělat já sám/sama?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104"/>
          <p:cNvSpPr txBox="1"/>
          <p:nvPr/>
        </p:nvSpPr>
        <p:spPr>
          <a:xfrm>
            <a:off x="253465" y="1555043"/>
            <a:ext cx="11685069" cy="4597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Energie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šetřete elektrickou energií a teplo, jak to jde. Její výroba je hlavní příčina produkce CO</a:t>
            </a:r>
            <a:r>
              <a:rPr baseline="-25000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globálního oteplování. Nepřetápějte si v pokoji, pouštějte pračku a myčku ve chvíli, kdy je plná, vypínejte spotřebiče. (</a:t>
            </a:r>
            <a:r>
              <a:rPr lang="cs-CZ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https://mojeco2.cz/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Voda</a:t>
            </a: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zapomeňte na PET lahve a všechny nápoje v nich. Pijte vodu, které máme dostatek ze své oblíbené lahve, sprchujte se, vanu nechte pro kapra, naučte se hospodařit s šedou vodou v domácnosti. (</a:t>
            </a:r>
            <a:r>
              <a:rPr lang="cs-CZ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www.pocitamesvodou.cz/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Doprava</a:t>
            </a: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pěší chůze, kolo, koloběžka, skejt, MHD, nenechte se všude vozit autem a přemýšlejte nad důvodem vašich cest. (</a:t>
            </a:r>
            <a:r>
              <a:rPr lang="cs-CZ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https://auto-mat.cz/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Odpady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nevytvářejte zbytečný odpad, odmítejte jednorázové obaly, zejména plasty (kelímky, příbory, brčka atp.), upcyclujte a třiďte vše, co lze. (</a:t>
            </a:r>
            <a:r>
              <a:rPr lang="cs-CZ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https://www.zerowasters.cz</a:t>
            </a: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05"/>
          <p:cNvSpPr txBox="1"/>
          <p:nvPr/>
        </p:nvSpPr>
        <p:spPr>
          <a:xfrm>
            <a:off x="338575" y="684537"/>
            <a:ext cx="1138645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i="0" lang="cs-CZ" sz="4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(Ultra)fast fashion – obchody s levnou bídou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3" name="Google Shape;883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27795"/>
            <a:ext cx="5862205" cy="600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60914" y="527795"/>
            <a:ext cx="6270172" cy="600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31804" y="527795"/>
            <a:ext cx="6160196" cy="600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1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459" y="531652"/>
            <a:ext cx="10415082" cy="6086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107"/>
          <p:cNvSpPr txBox="1"/>
          <p:nvPr/>
        </p:nvSpPr>
        <p:spPr>
          <a:xfrm>
            <a:off x="809625" y="1302343"/>
            <a:ext cx="5476875" cy="3622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48640" marR="54864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„Je na každém z nás, aby se snažil. Ti, kteří říkají, že jedinec toho moc nezmůže, si jen hledají výmluvy.“ </a:t>
            </a:r>
            <a:b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897" name="Google Shape;897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7469" y="1054376"/>
            <a:ext cx="3646846" cy="495178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898" name="Google Shape;898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44858" y="4444527"/>
            <a:ext cx="3381847" cy="1705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08"/>
          <p:cNvSpPr txBox="1"/>
          <p:nvPr/>
        </p:nvSpPr>
        <p:spPr>
          <a:xfrm>
            <a:off x="809625" y="1302343"/>
            <a:ext cx="5476875" cy="125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48640" marR="54864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904" name="Google Shape;904;p108"/>
          <p:cNvPicPr preferRelativeResize="0"/>
          <p:nvPr/>
        </p:nvPicPr>
        <p:blipFill rotWithShape="1">
          <a:blip r:embed="rId4">
            <a:alphaModFix/>
          </a:blip>
          <a:srcRect b="0" l="0" r="1516" t="0"/>
          <a:stretch/>
        </p:blipFill>
        <p:spPr>
          <a:xfrm>
            <a:off x="0" y="-108857"/>
            <a:ext cx="12197529" cy="69668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mity jsme my" id="905" name="Google Shape;905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59724" y="310922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9"/>
          <p:cNvSpPr txBox="1"/>
          <p:nvPr/>
        </p:nvSpPr>
        <p:spPr>
          <a:xfrm>
            <a:off x="809625" y="1302343"/>
            <a:ext cx="5476875" cy="125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48640" marR="54864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911" name="Google Shape;911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O2 | emanuel balanzategui | Flickr" id="199" name="Google Shape;199;p11"/>
          <p:cNvPicPr preferRelativeResize="0"/>
          <p:nvPr/>
        </p:nvPicPr>
        <p:blipFill rotWithShape="1">
          <a:blip r:embed="rId3">
            <a:alphaModFix/>
          </a:blip>
          <a:srcRect b="3017" l="0" r="0" t="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1"/>
          <p:cNvSpPr/>
          <p:nvPr/>
        </p:nvSpPr>
        <p:spPr>
          <a:xfrm rot="-5400000">
            <a:off x="-1103377" y="1100316"/>
            <a:ext cx="6858003" cy="465734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23921"/>
                </a:srgbClr>
              </a:gs>
              <a:gs pos="85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>
            <a:off x="811416" y="970038"/>
            <a:ext cx="5452529" cy="3569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 JE </a:t>
            </a:r>
            <a:endParaRPr b="1" sz="4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PŘÍČINOU </a:t>
            </a:r>
            <a:endParaRPr b="1" sz="4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ZMĚNY </a:t>
            </a:r>
            <a:endParaRPr b="1" sz="4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KLIMATU?</a:t>
            </a:r>
            <a:endParaRPr b="0" sz="44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23921"/>
                </a:srgbClr>
              </a:gs>
              <a:gs pos="85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0"/>
          <p:cNvSpPr txBox="1"/>
          <p:nvPr/>
        </p:nvSpPr>
        <p:spPr>
          <a:xfrm>
            <a:off x="809625" y="1302343"/>
            <a:ext cx="5476875" cy="125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48640" marR="54864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917" name="Google Shape;917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99251" y="0"/>
            <a:ext cx="14190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11"/>
          <p:cNvSpPr txBox="1"/>
          <p:nvPr/>
        </p:nvSpPr>
        <p:spPr>
          <a:xfrm>
            <a:off x="809625" y="1302343"/>
            <a:ext cx="5476875" cy="125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48640" marR="54864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923" name="Google Shape;923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12"/>
          <p:cNvSpPr txBox="1"/>
          <p:nvPr/>
        </p:nvSpPr>
        <p:spPr>
          <a:xfrm>
            <a:off x="809625" y="1302343"/>
            <a:ext cx="5476875" cy="125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48640" marR="54864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929" name="Google Shape;929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13"/>
          <p:cNvSpPr txBox="1"/>
          <p:nvPr/>
        </p:nvSpPr>
        <p:spPr>
          <a:xfrm>
            <a:off x="186940" y="1190695"/>
            <a:ext cx="6769769" cy="5135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48640" marR="54864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 sz="40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“To, co uděláme v příštích deseti letech, bude mít zásadní dopad na dalších několik tisíc let”</a:t>
            </a:r>
            <a:endParaRPr/>
          </a:p>
          <a:p>
            <a:pPr indent="0" lvl="0" marL="548640" marR="548640" rtl="0" algn="ctr">
              <a:lnSpc>
                <a:spcPct val="107000"/>
              </a:lnSpc>
              <a:spcBef>
                <a:spcPts val="3600"/>
              </a:spcBef>
              <a:spcAft>
                <a:spcPts val="0"/>
              </a:spcAft>
              <a:buNone/>
            </a:pPr>
            <a:r>
              <a:rPr i="1" lang="cs-CZ" sz="40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i="1" lang="cs-CZ" sz="40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cs-CZ" sz="40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Sir David Attenborough (2022)</a:t>
            </a:r>
            <a:endParaRPr/>
          </a:p>
        </p:txBody>
      </p:sp>
      <p:pic>
        <p:nvPicPr>
          <p:cNvPr descr="Sir David Attenborough | Bank of England | Flickr" id="936" name="Google Shape;936;p113"/>
          <p:cNvPicPr preferRelativeResize="0"/>
          <p:nvPr/>
        </p:nvPicPr>
        <p:blipFill rotWithShape="1">
          <a:blip r:embed="rId4">
            <a:alphaModFix/>
          </a:blip>
          <a:srcRect b="0" l="5650" r="0" t="4118"/>
          <a:stretch/>
        </p:blipFill>
        <p:spPr>
          <a:xfrm>
            <a:off x="8213558" y="930442"/>
            <a:ext cx="3438574" cy="523973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114" title="Wake Up Call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5240"/>
            <a:ext cx="12192000" cy="688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15"/>
          <p:cNvSpPr txBox="1"/>
          <p:nvPr/>
        </p:nvSpPr>
        <p:spPr>
          <a:xfrm>
            <a:off x="2153714" y="862320"/>
            <a:ext cx="7884572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Děkuji vám za pozornost!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1" sz="36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1" sz="36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7" name="Google Shape;947;p115"/>
          <p:cNvPicPr preferRelativeResize="0"/>
          <p:nvPr/>
        </p:nvPicPr>
        <p:blipFill rotWithShape="1">
          <a:blip r:embed="rId4">
            <a:alphaModFix/>
          </a:blip>
          <a:srcRect b="0" l="0" r="0" t="4424"/>
          <a:stretch/>
        </p:blipFill>
        <p:spPr>
          <a:xfrm>
            <a:off x="0" y="2136104"/>
            <a:ext cx="12192000" cy="129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115"/>
          <p:cNvPicPr preferRelativeResize="0"/>
          <p:nvPr/>
        </p:nvPicPr>
        <p:blipFill rotWithShape="1">
          <a:blip r:embed="rId5">
            <a:alphaModFix/>
          </a:blip>
          <a:srcRect b="0" l="0" r="2085" t="0"/>
          <a:stretch/>
        </p:blipFill>
        <p:spPr>
          <a:xfrm>
            <a:off x="4124130" y="3784680"/>
            <a:ext cx="3825551" cy="1384627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115"/>
          <p:cNvSpPr txBox="1"/>
          <p:nvPr/>
        </p:nvSpPr>
        <p:spPr>
          <a:xfrm>
            <a:off x="558841" y="5340852"/>
            <a:ext cx="11484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cs-CZ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Tato prezentace vznikla v rámci projektu „Klimatická spravedlnost aneb filmem proti chudobě a změně klimatu“ podpořeného v rámci zahraniční rozvojové spolupráce ČR.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"/>
          <p:cNvSpPr txBox="1"/>
          <p:nvPr/>
        </p:nvSpPr>
        <p:spPr>
          <a:xfrm>
            <a:off x="1384918" y="1097611"/>
            <a:ext cx="8859914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Jak je velká tuna </a:t>
            </a:r>
            <a:br>
              <a:rPr b="1" lang="cs-CZ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cs-CZ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oxidu uhličitého?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Kdybychom ji </a:t>
            </a:r>
            <a:br>
              <a:rPr b="1" lang="cs-CZ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cs-CZ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stlačili do krychle,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bude mít rozměry </a:t>
            </a:r>
            <a:br>
              <a:rPr b="1" lang="cs-CZ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cs-CZ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x 8 x 8m</a:t>
            </a:r>
            <a:endParaRPr/>
          </a:p>
        </p:txBody>
      </p:sp>
      <p:grpSp>
        <p:nvGrpSpPr>
          <p:cNvPr id="208" name="Google Shape;208;p12"/>
          <p:cNvGrpSpPr/>
          <p:nvPr/>
        </p:nvGrpSpPr>
        <p:grpSpPr>
          <a:xfrm>
            <a:off x="0" y="0"/>
            <a:ext cx="12514963" cy="6858000"/>
            <a:chOff x="-100711" y="0"/>
            <a:chExt cx="12514963" cy="6858000"/>
          </a:xfrm>
        </p:grpSpPr>
        <p:pic>
          <p:nvPicPr>
            <p:cNvPr id="209" name="Google Shape;209;p12"/>
            <p:cNvPicPr preferRelativeResize="0"/>
            <p:nvPr/>
          </p:nvPicPr>
          <p:blipFill rotWithShape="1">
            <a:blip r:embed="rId4">
              <a:alphaModFix/>
            </a:blip>
            <a:srcRect b="0" l="10321" r="0" t="0"/>
            <a:stretch/>
          </p:blipFill>
          <p:spPr>
            <a:xfrm>
              <a:off x="-100711" y="0"/>
              <a:ext cx="461264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77241" y="0"/>
              <a:ext cx="51435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12"/>
            <p:cNvPicPr preferRelativeResize="0"/>
            <p:nvPr/>
          </p:nvPicPr>
          <p:blipFill rotWithShape="1">
            <a:blip r:embed="rId6">
              <a:alphaModFix/>
            </a:blip>
            <a:srcRect b="0" l="28742" r="23332" t="0"/>
            <a:stretch/>
          </p:blipFill>
          <p:spPr>
            <a:xfrm>
              <a:off x="8032074" y="0"/>
              <a:ext cx="4382178" cy="685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snímek obrazovky, diagram, řada/pruh&#10;&#10;Popis byl vytvořen automaticky" id="216" name="Google Shape;21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2753" y="557148"/>
            <a:ext cx="8500790" cy="6007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5717" y="566057"/>
            <a:ext cx="8523887" cy="602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5"/>
          <p:cNvPicPr preferRelativeResize="0"/>
          <p:nvPr/>
        </p:nvPicPr>
        <p:blipFill rotWithShape="1">
          <a:blip r:embed="rId3">
            <a:alphaModFix/>
          </a:blip>
          <a:srcRect b="0" l="0" r="0" t="12640"/>
          <a:stretch/>
        </p:blipFill>
        <p:spPr>
          <a:xfrm>
            <a:off x="20" y="-11728"/>
            <a:ext cx="12191980" cy="686972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5"/>
          <p:cNvSpPr/>
          <p:nvPr/>
        </p:nvSpPr>
        <p:spPr>
          <a:xfrm rot="10800000">
            <a:off x="4003765" y="-11728"/>
            <a:ext cx="8188233" cy="686972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0000">
                <a:srgbClr val="000000">
                  <a:alpha val="30980"/>
                </a:srgbClr>
              </a:gs>
              <a:gs pos="98739">
                <a:srgbClr val="000000">
                  <a:alpha val="42745"/>
                </a:srgbClr>
              </a:gs>
              <a:gs pos="100000">
                <a:srgbClr val="000000">
                  <a:alpha val="42745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5"/>
          <p:cNvSpPr/>
          <p:nvPr/>
        </p:nvSpPr>
        <p:spPr>
          <a:xfrm>
            <a:off x="8275396" y="3355860"/>
            <a:ext cx="3845070" cy="29889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 JE </a:t>
            </a:r>
            <a:r>
              <a:rPr b="1" lang="cs-CZ" sz="40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SKUTEČNOU</a:t>
            </a:r>
            <a:r>
              <a:rPr b="1" lang="cs-CZ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PŘÍČINOU ZMĚNY KLIMATU?</a:t>
            </a:r>
            <a:endParaRPr b="0" sz="4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snímek obrazovky, Písmo" id="233" name="Google Shape;23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1020" y="534322"/>
            <a:ext cx="8385927" cy="607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0137137" y="1973943"/>
            <a:ext cx="1490415" cy="396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6032" y="520145"/>
            <a:ext cx="8499522" cy="603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5654" y="522514"/>
            <a:ext cx="8203911" cy="607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37926" y="2075543"/>
            <a:ext cx="1431454" cy="3730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9502" y="1451084"/>
            <a:ext cx="2057400" cy="4572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cting Behind The Scenes Sticker by SGAG for iOS &amp; Android | GIPHY" id="251" name="Google Shape;25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3368" y="1333099"/>
            <a:ext cx="4524375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9"/>
          <p:cNvSpPr txBox="1"/>
          <p:nvPr/>
        </p:nvSpPr>
        <p:spPr>
          <a:xfrm>
            <a:off x="2535098" y="620087"/>
            <a:ext cx="707099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DOPADY ZMĚNY KLIMATU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"/>
          <p:cNvSpPr txBox="1"/>
          <p:nvPr/>
        </p:nvSpPr>
        <p:spPr>
          <a:xfrm>
            <a:off x="1953768" y="676656"/>
            <a:ext cx="828446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40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Je pro vás klimatická změna téma?</a:t>
            </a:r>
            <a:endParaRPr b="1" i="0" sz="40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 txBox="1"/>
          <p:nvPr/>
        </p:nvSpPr>
        <p:spPr>
          <a:xfrm>
            <a:off x="5175308" y="3246017"/>
            <a:ext cx="198781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NEBO</a:t>
            </a:r>
            <a:endParaRPr/>
          </a:p>
        </p:txBody>
      </p:sp>
      <p:grpSp>
        <p:nvGrpSpPr>
          <p:cNvPr id="122" name="Google Shape;122;p2"/>
          <p:cNvGrpSpPr/>
          <p:nvPr/>
        </p:nvGrpSpPr>
        <p:grpSpPr>
          <a:xfrm>
            <a:off x="1120458" y="1615095"/>
            <a:ext cx="3518309" cy="4833684"/>
            <a:chOff x="1120458" y="1615095"/>
            <a:chExt cx="3518309" cy="4833684"/>
          </a:xfrm>
        </p:grpSpPr>
        <p:pic>
          <p:nvPicPr>
            <p:cNvPr id="123" name="Google Shape;123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20458" y="2248540"/>
              <a:ext cx="1428081" cy="42002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2"/>
            <p:cNvSpPr/>
            <p:nvPr/>
          </p:nvSpPr>
          <p:spPr>
            <a:xfrm>
              <a:off x="2650950" y="1615095"/>
              <a:ext cx="1987817" cy="1277257"/>
            </a:xfrm>
            <a:prstGeom prst="wedgeRoundRectCallout">
              <a:avLst>
                <a:gd fmla="val -42008" name="adj1"/>
                <a:gd fmla="val 82955" name="adj2"/>
                <a:gd fmla="val 16667" name="adj3"/>
              </a:avLst>
            </a:prstGeom>
            <a:solidFill>
              <a:schemeClr val="lt1"/>
            </a:solidFill>
            <a:ln cap="flat" cmpd="sng" w="25400">
              <a:solidFill>
                <a:srgbClr val="1C305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5400">
                  <a:solidFill>
                    <a:srgbClr val="548135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ANO</a:t>
              </a: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7553235" y="1609911"/>
            <a:ext cx="3763871" cy="4819355"/>
            <a:chOff x="7553235" y="1609911"/>
            <a:chExt cx="3763871" cy="4819355"/>
          </a:xfrm>
        </p:grpSpPr>
        <p:pic>
          <p:nvPicPr>
            <p:cNvPr id="126" name="Google Shape;126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flipH="1">
              <a:off x="9789895" y="2096752"/>
              <a:ext cx="1527211" cy="43325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2"/>
            <p:cNvSpPr/>
            <p:nvPr/>
          </p:nvSpPr>
          <p:spPr>
            <a:xfrm flipH="1">
              <a:off x="7553235" y="1609911"/>
              <a:ext cx="2050868" cy="1277257"/>
            </a:xfrm>
            <a:prstGeom prst="wedgeRoundRectCallout">
              <a:avLst>
                <a:gd fmla="val -42008" name="adj1"/>
                <a:gd fmla="val 82955" name="adj2"/>
                <a:gd fmla="val 16667" name="adj3"/>
              </a:avLst>
            </a:prstGeom>
            <a:solidFill>
              <a:schemeClr val="lt1"/>
            </a:solidFill>
            <a:ln cap="flat" cmpd="sng" w="25400">
              <a:solidFill>
                <a:srgbClr val="1C305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6000">
                  <a:solidFill>
                    <a:srgbClr val="F7CAAC"/>
                  </a:solidFill>
                  <a:latin typeface="Arial"/>
                  <a:ea typeface="Arial"/>
                  <a:cs typeface="Arial"/>
                  <a:sym typeface="Arial"/>
                </a:rPr>
                <a:t>NE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/>
          <p:nvPr/>
        </p:nvSpPr>
        <p:spPr>
          <a:xfrm>
            <a:off x="1569665" y="627189"/>
            <a:ext cx="9249314" cy="830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DOPADY ZMĚNY KLIMATU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0"/>
          <p:cNvSpPr txBox="1"/>
          <p:nvPr/>
        </p:nvSpPr>
        <p:spPr>
          <a:xfrm>
            <a:off x="400050" y="1781175"/>
            <a:ext cx="11344275" cy="38833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Rozdělte se do týmů, v každém týmu bude jeden pracovní list a jedna fixa na tabuli.</a:t>
            </a:r>
            <a:endParaRPr/>
          </a:p>
          <a:p>
            <a:pPr indent="-2540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Určete dle informací, které už máte, </a:t>
            </a:r>
            <a:r>
              <a:rPr b="1"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 lze zařadit mezi dopady změny klimatu a na co změna klimatu vliv naopak nemá.</a:t>
            </a:r>
            <a:endParaRPr/>
          </a:p>
          <a:p>
            <a:pPr indent="-2540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splnění úkolu máte 5 minut.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/>
          <p:nvPr/>
        </p:nvSpPr>
        <p:spPr>
          <a:xfrm>
            <a:off x="1550001" y="568196"/>
            <a:ext cx="9249314" cy="830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DOPADY ZMĚNY KLIMATU (IPCC)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1"/>
          <p:cNvSpPr txBox="1"/>
          <p:nvPr/>
        </p:nvSpPr>
        <p:spPr>
          <a:xfrm>
            <a:off x="423862" y="1398356"/>
            <a:ext cx="11344275" cy="4661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̶"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Zvýšení celosvětové teploty – globální oteplení a posun ročních období.</a:t>
            </a:r>
            <a:endParaRPr/>
          </a:p>
          <a:p>
            <a:pPr indent="-342900" lvl="0" marL="3429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̶"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Tání sněhové pokrývky, ledovců a zvyšování hladin oceánů.</a:t>
            </a:r>
            <a:endParaRPr/>
          </a:p>
          <a:p>
            <a:pPr indent="-342900" lvl="0" marL="3429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̶"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Nevratné změny ekosystémů (bělení a odumírání korálů v teplých vodách, usychání stromů v důsledku sucha, degradace a desertifikace půdy, okyselování oceánů ad.). </a:t>
            </a:r>
            <a:endParaRPr/>
          </a:p>
          <a:p>
            <a:pPr indent="-342900" lvl="0" marL="3429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̶"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Migrace živočišných druhů a ztráta druhové pestrosti (cca ½ druhů organismů se posunula směrem k pólům nebo do vyšších nadmořských výšek, některé vyhynuly nevratně).</a:t>
            </a:r>
            <a:endParaRPr/>
          </a:p>
          <a:p>
            <a:pPr indent="-342900" lvl="0" marL="3429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̶"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Změny koloběhu vody a srážkového režimu – nedostatek pitné vody a vody obecně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̶"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Extrémní výkyvy a projevy počasí (sucha, záplavy, cyklóny, požáry, tornáda ad.).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2"/>
          <p:cNvSpPr/>
          <p:nvPr/>
        </p:nvSpPr>
        <p:spPr>
          <a:xfrm>
            <a:off x="1471343" y="715680"/>
            <a:ext cx="9249314" cy="830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526344" cy="403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26344" y="0"/>
            <a:ext cx="3436807" cy="403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73304" y="-19402"/>
            <a:ext cx="3218696" cy="405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73024" y="0"/>
            <a:ext cx="3178580" cy="424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0153" y="3013788"/>
            <a:ext cx="3210790" cy="384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63172" y="2985608"/>
            <a:ext cx="3436808" cy="3872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51604" y="3013147"/>
            <a:ext cx="3564959" cy="384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988411" y="3013147"/>
            <a:ext cx="3213742" cy="3844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/>
          <p:nvPr/>
        </p:nvSpPr>
        <p:spPr>
          <a:xfrm>
            <a:off x="1187346" y="655102"/>
            <a:ext cx="9769681" cy="830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Pociťujeme změnu klimatu i my v ČR?</a:t>
            </a:r>
            <a:endParaRPr/>
          </a:p>
        </p:txBody>
      </p:sp>
      <p:grpSp>
        <p:nvGrpSpPr>
          <p:cNvPr id="283" name="Google Shape;283;p23"/>
          <p:cNvGrpSpPr/>
          <p:nvPr/>
        </p:nvGrpSpPr>
        <p:grpSpPr>
          <a:xfrm>
            <a:off x="631995" y="1485262"/>
            <a:ext cx="11322105" cy="5008695"/>
            <a:chOff x="631995" y="1485262"/>
            <a:chExt cx="11322105" cy="5008695"/>
          </a:xfrm>
        </p:grpSpPr>
        <p:sp>
          <p:nvSpPr>
            <p:cNvPr id="284" name="Google Shape;284;p23"/>
            <p:cNvSpPr txBox="1"/>
            <p:nvPr/>
          </p:nvSpPr>
          <p:spPr>
            <a:xfrm>
              <a:off x="631995" y="1692643"/>
              <a:ext cx="8504882" cy="48013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45720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Char char="•"/>
              </a:pPr>
              <a:r>
                <a:rPr b="1" lang="cs-CZ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Nejteplejších 9 let </a:t>
              </a:r>
              <a:r>
                <a:rPr lang="cs-CZ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(od počátku měření) jsme v ČR zažili právě v posledním desetiletí. </a:t>
              </a:r>
              <a:endParaRPr/>
            </a:p>
            <a:p>
              <a:pPr indent="-25400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45720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Char char="•"/>
              </a:pPr>
              <a:r>
                <a:rPr lang="cs-CZ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Česká republika oteplila za posledních 60 let </a:t>
              </a:r>
              <a:br>
                <a:rPr lang="cs-CZ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cs-CZ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 více jak dva stupně</a:t>
              </a:r>
              <a:r>
                <a:rPr lang="cs-CZ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 Zatímco svět se oteplil v průměru o 1 °C.</a:t>
              </a:r>
              <a:endParaRPr/>
            </a:p>
            <a:p>
              <a:pPr indent="-25400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45720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Char char="•"/>
              </a:pPr>
              <a:r>
                <a:rPr lang="cs-CZ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ČR, podobně jako některé další státy Evropy, se tak </a:t>
              </a:r>
              <a:r>
                <a:rPr b="1" lang="cs-CZ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otepluje 2 x rychleji </a:t>
              </a:r>
              <a:r>
                <a:rPr lang="cs-CZ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než celý svět.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5" name="Google Shape;285;p23"/>
            <p:cNvGrpSpPr/>
            <p:nvPr/>
          </p:nvGrpSpPr>
          <p:grpSpPr>
            <a:xfrm>
              <a:off x="8629065" y="1485262"/>
              <a:ext cx="3325035" cy="4615470"/>
              <a:chOff x="8503937" y="1241659"/>
              <a:chExt cx="3325035" cy="4615470"/>
            </a:xfrm>
          </p:grpSpPr>
          <p:pic>
            <p:nvPicPr>
              <p:cNvPr id="286" name="Google Shape;286;p2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503937" y="1241659"/>
                <a:ext cx="2815437" cy="46154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7" name="Google Shape;287;p2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 flipH="1">
                <a:off x="10373458" y="2136965"/>
                <a:ext cx="1455514" cy="37201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4444" y="525359"/>
            <a:ext cx="8281076" cy="603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0279923" y="2123669"/>
            <a:ext cx="1384826" cy="3730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6989" y="521208"/>
            <a:ext cx="8641919" cy="606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0088847" y="1905179"/>
            <a:ext cx="1556794" cy="4056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8044" y="575435"/>
            <a:ext cx="8494879" cy="6007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íce než 165.600 stock fotografií, snímků a obrázků bez autorských poplatků  na téma Teploměr - iStock" id="305" name="Google Shape;305;p26"/>
          <p:cNvPicPr preferRelativeResize="0"/>
          <p:nvPr/>
        </p:nvPicPr>
        <p:blipFill rotWithShape="1">
          <a:blip r:embed="rId5">
            <a:alphaModFix/>
          </a:blip>
          <a:srcRect b="3660" l="35541" r="32765" t="0"/>
          <a:stretch/>
        </p:blipFill>
        <p:spPr>
          <a:xfrm>
            <a:off x="495109" y="1873883"/>
            <a:ext cx="1356872" cy="4124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5708" y="557148"/>
            <a:ext cx="8494879" cy="600713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7"/>
          <p:cNvSpPr/>
          <p:nvPr/>
        </p:nvSpPr>
        <p:spPr>
          <a:xfrm>
            <a:off x="4726004" y="2136808"/>
            <a:ext cx="1302619" cy="26950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FF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8482" y="1"/>
            <a:ext cx="3180917" cy="415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166" y="4154032"/>
            <a:ext cx="4406832" cy="242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97204" y="0"/>
            <a:ext cx="3582913" cy="4154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07086" y="-2"/>
            <a:ext cx="3731500" cy="4154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86999" y="4154029"/>
            <a:ext cx="3180916" cy="242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89817" y="0"/>
            <a:ext cx="2975960" cy="417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44468" y="4154028"/>
            <a:ext cx="3731501" cy="240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5552" y="508998"/>
            <a:ext cx="11740896" cy="607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/>
          <p:nvPr/>
        </p:nvSpPr>
        <p:spPr>
          <a:xfrm>
            <a:off x="1471343" y="715680"/>
            <a:ext cx="9249314" cy="830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 SI MYSLÍM O ZMĚNĚ KLIMATU?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cting Behind The Scenes Sticker by SGAG for iOS &amp; Android | GIPHY" id="133" name="Google Shape;13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2194" y="1467464"/>
            <a:ext cx="452437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17193" y="1657350"/>
            <a:ext cx="1957353" cy="418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8002" y="902368"/>
            <a:ext cx="3130819" cy="5228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krylátový stojánek &quot;PŘESTÁVKA&quot; (115x60mm) - jmenovky.cz – e-shop  orientačním značením (dveřní tabulky, piktogramy, jmenovky, klaprámy)" id="333" name="Google Shape;333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3579" y="902368"/>
            <a:ext cx="5574632" cy="5574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1"/>
          <p:cNvSpPr txBox="1"/>
          <p:nvPr/>
        </p:nvSpPr>
        <p:spPr>
          <a:xfrm>
            <a:off x="668594" y="596767"/>
            <a:ext cx="1092363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 je skutečnou příčinou změny klimatu?</a:t>
            </a:r>
            <a:endParaRPr/>
          </a:p>
        </p:txBody>
      </p:sp>
      <p:pic>
        <p:nvPicPr>
          <p:cNvPr id="339" name="Google Shape;33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9195" y="1427764"/>
            <a:ext cx="9150316" cy="5172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 txBox="1"/>
          <p:nvPr/>
        </p:nvSpPr>
        <p:spPr>
          <a:xfrm>
            <a:off x="3092917" y="616017"/>
            <a:ext cx="600616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Člověk jako spotřebitel</a:t>
            </a:r>
            <a:endParaRPr/>
          </a:p>
        </p:txBody>
      </p:sp>
      <p:sp>
        <p:nvSpPr>
          <p:cNvPr id="345" name="Google Shape;345;p32"/>
          <p:cNvSpPr/>
          <p:nvPr/>
        </p:nvSpPr>
        <p:spPr>
          <a:xfrm>
            <a:off x="1873800" y="640440"/>
            <a:ext cx="8098560" cy="830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60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sz="6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6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6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6" name="Google Shape;346;p32"/>
          <p:cNvGrpSpPr/>
          <p:nvPr/>
        </p:nvGrpSpPr>
        <p:grpSpPr>
          <a:xfrm>
            <a:off x="354036" y="520920"/>
            <a:ext cx="11210602" cy="6058080"/>
            <a:chOff x="354036" y="520920"/>
            <a:chExt cx="11210602" cy="6058080"/>
          </a:xfrm>
        </p:grpSpPr>
        <p:pic>
          <p:nvPicPr>
            <p:cNvPr descr="Image result for needs" id="347" name="Google Shape;347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79160" y="520920"/>
              <a:ext cx="9087480" cy="6058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624018" y="2283566"/>
              <a:ext cx="1940620" cy="4053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54036" y="520920"/>
              <a:ext cx="2017367" cy="40961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"/>
          <p:cNvSpPr/>
          <p:nvPr/>
        </p:nvSpPr>
        <p:spPr>
          <a:xfrm>
            <a:off x="1873800" y="640440"/>
            <a:ext cx="8098560" cy="830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60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sz="6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6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6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needs" id="355" name="Google Shape;355;p33"/>
          <p:cNvPicPr preferRelativeResize="0"/>
          <p:nvPr/>
        </p:nvPicPr>
        <p:blipFill rotWithShape="1">
          <a:blip r:embed="rId4">
            <a:alphaModFix/>
          </a:blip>
          <a:srcRect b="0" l="7317" r="3794" t="0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4"/>
          <p:cNvSpPr txBox="1"/>
          <p:nvPr/>
        </p:nvSpPr>
        <p:spPr>
          <a:xfrm>
            <a:off x="3622306" y="596767"/>
            <a:ext cx="600616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Potřeba a spotřeba</a:t>
            </a:r>
            <a:endParaRPr/>
          </a:p>
        </p:txBody>
      </p:sp>
      <p:sp>
        <p:nvSpPr>
          <p:cNvPr id="361" name="Google Shape;361;p34"/>
          <p:cNvSpPr txBox="1"/>
          <p:nvPr/>
        </p:nvSpPr>
        <p:spPr>
          <a:xfrm>
            <a:off x="800100" y="1350762"/>
            <a:ext cx="10496550" cy="454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Potřeba je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zjednodušeně řečeno, </a:t>
            </a: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projevem nedostatku něčeho.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Naše potřeby </a:t>
            </a: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mění s denní dobou, věkem, místem, kde žijeme … 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své potřeby naplňujeme, </a:t>
            </a: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cítíme se šťastní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Jednou ze základních potřeb </a:t>
            </a: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tedy jejich uspokojování.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Své potřeby uspokojujeme skrze spotřebu.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Spotřebu ovlivňují naše možnosti. </a:t>
            </a: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Podle nich si vybíráme, co všechno budeme spotřebovávat. 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5"/>
          <p:cNvSpPr txBox="1"/>
          <p:nvPr/>
        </p:nvSpPr>
        <p:spPr>
          <a:xfrm>
            <a:off x="2045109" y="616432"/>
            <a:ext cx="810178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 má vliv na naši spotřebu?</a:t>
            </a:r>
            <a:endParaRPr/>
          </a:p>
        </p:txBody>
      </p:sp>
      <p:pic>
        <p:nvPicPr>
          <p:cNvPr descr="7 Reasons Why Brands Matter - GDR" id="368" name="Google Shape;36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2796" y="535106"/>
            <a:ext cx="9686405" cy="6058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6"/>
          <p:cNvSpPr/>
          <p:nvPr/>
        </p:nvSpPr>
        <p:spPr>
          <a:xfrm>
            <a:off x="990720" y="1085760"/>
            <a:ext cx="10209960" cy="4469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548640" marR="54864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Dostali jsme se do fáze, kdy se spotřeba stala de facto novou potřebou. </a:t>
            </a:r>
            <a:endParaRPr/>
          </a:p>
          <a:p>
            <a:pPr indent="0" lvl="0" marL="548640" marR="548640" rtl="0" algn="ctr">
              <a:lnSpc>
                <a:spcPct val="107000"/>
              </a:lnSpc>
              <a:spcBef>
                <a:spcPts val="360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Tuto „spotřebu pro spotřebu“ nazýváme hyperkonzumem.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7"/>
          <p:cNvSpPr/>
          <p:nvPr/>
        </p:nvSpPr>
        <p:spPr>
          <a:xfrm>
            <a:off x="2259479" y="703152"/>
            <a:ext cx="7673041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 vše obnáší naše spotřeba?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cting Behind The Scenes Sticker by SGAG for iOS &amp; Android | GIPHY" id="379" name="Google Shape;37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9444" y="1399032"/>
            <a:ext cx="452437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7551533" y="1465864"/>
            <a:ext cx="209740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48938" y="1388568"/>
            <a:ext cx="1941081" cy="464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pencil" id="386" name="Google Shape;38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5560" y="687600"/>
            <a:ext cx="9810000" cy="46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8"/>
          <p:cNvSpPr/>
          <p:nvPr/>
        </p:nvSpPr>
        <p:spPr>
          <a:xfrm>
            <a:off x="5172120" y="1041480"/>
            <a:ext cx="3371040" cy="10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60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56 km</a:t>
            </a:r>
            <a:endParaRPr b="0" sz="6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8"/>
          <p:cNvSpPr/>
          <p:nvPr/>
        </p:nvSpPr>
        <p:spPr>
          <a:xfrm>
            <a:off x="4486320" y="4827960"/>
            <a:ext cx="4285440" cy="10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60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45 000 slov</a:t>
            </a:r>
            <a:endParaRPr b="0" sz="6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9"/>
          <p:cNvSpPr/>
          <p:nvPr/>
        </p:nvSpPr>
        <p:spPr>
          <a:xfrm>
            <a:off x="723960" y="713160"/>
            <a:ext cx="11296080" cy="5422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1) Umíš říct, z jakých materiálů se předmět skládá, z čeho je vyroben?</a:t>
            </a:r>
            <a:endParaRPr b="0" sz="4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rPr b="1" lang="cs-CZ" sz="4000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2) Umíš vyjmenovat, co vše je potřeba k jeho vyrobení? </a:t>
            </a:r>
            <a:endParaRPr b="0" sz="4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rPr b="1" lang="cs-CZ" sz="4000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3) Víš, odkud předmět zhruba pochází, nebo přímo kde byl vyroben?</a:t>
            </a:r>
            <a:endParaRPr b="0" sz="4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rPr b="1" lang="cs-CZ" sz="4000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4) Víš, kam předmět vyhodit po jeho upotřebení, kam putuje?</a:t>
            </a:r>
            <a:endParaRPr b="0" sz="4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4"/>
          <p:cNvGrpSpPr/>
          <p:nvPr/>
        </p:nvGrpSpPr>
        <p:grpSpPr>
          <a:xfrm>
            <a:off x="823151" y="566102"/>
            <a:ext cx="10545698" cy="6011161"/>
            <a:chOff x="823151" y="566102"/>
            <a:chExt cx="10545698" cy="6011161"/>
          </a:xfrm>
        </p:grpSpPr>
        <p:pic>
          <p:nvPicPr>
            <p:cNvPr descr="Obsah obrázku text, snímek obrazovky, Písmo&#10;&#10;Popis byl vytvořen automaticky" id="140" name="Google Shape;140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3151" y="566102"/>
              <a:ext cx="10545698" cy="6011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p4"/>
            <p:cNvSpPr txBox="1"/>
            <p:nvPr/>
          </p:nvSpPr>
          <p:spPr>
            <a:xfrm>
              <a:off x="3976914" y="4731656"/>
              <a:ext cx="16401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36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61 %</a:t>
              </a:r>
              <a:endParaRPr/>
            </a:p>
          </p:txBody>
        </p:sp>
      </p:grpSp>
      <p:pic>
        <p:nvPicPr>
          <p:cNvPr id="142" name="Google Shape;14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618" y="1538514"/>
            <a:ext cx="1797794" cy="3650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0"/>
          <p:cNvSpPr/>
          <p:nvPr/>
        </p:nvSpPr>
        <p:spPr>
          <a:xfrm>
            <a:off x="702000" y="803520"/>
            <a:ext cx="10790640" cy="5538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-742320" lvl="0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arenR"/>
            </a:pPr>
            <a:r>
              <a:rPr b="1" lang="cs-CZ" sz="36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dřevo a tuha (grafit), potisk, barva (lak), guma, hliník</a:t>
            </a:r>
            <a:endParaRPr b="0" sz="36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42320" lvl="0" marL="743040" marR="0" rtl="0" algn="l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arenR"/>
            </a:pPr>
            <a:r>
              <a:rPr b="1" lang="cs-CZ" sz="36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přírodní zdroje – suroviny (půda, strom, les, kaučuk ...), lidská práce, kapitál (lesnické stroje, továrny, peníze), doprava</a:t>
            </a:r>
            <a:endParaRPr b="0" sz="36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42320" lvl="0" marL="743040" marR="0" rtl="0" algn="l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arenR"/>
            </a:pPr>
            <a:r>
              <a:rPr b="1" lang="cs-CZ" sz="36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 tam napsáno? pravděpodobně ČR </a:t>
            </a:r>
            <a:b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cs-CZ" sz="36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(KOH-I-NOOR), nebo Čína (více jak 50%)</a:t>
            </a:r>
            <a:endParaRPr b="0" sz="36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42320" lvl="0" marL="743040" marR="0" rtl="0" algn="l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arenR"/>
            </a:pPr>
            <a:r>
              <a:rPr b="1" lang="cs-CZ" sz="36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směsný odpad &gt; skládka - rozkládá se roky, spalovna &gt; shoří</a:t>
            </a:r>
            <a:endParaRPr b="0" sz="36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1"/>
          <p:cNvSpPr/>
          <p:nvPr/>
        </p:nvSpPr>
        <p:spPr>
          <a:xfrm>
            <a:off x="6194716" y="739978"/>
            <a:ext cx="5334930" cy="51782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72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Na vše, co vyrábíme </a:t>
            </a:r>
            <a:b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 co tedy i spotřebováváme, potřebujeme energii.</a:t>
            </a:r>
            <a:endParaRPr b="1" sz="4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720" marR="0" rtl="0" algn="ctr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720" marR="0" rtl="0" algn="ctr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Spoustu energie!</a:t>
            </a:r>
            <a:endParaRPr/>
          </a:p>
        </p:txBody>
      </p:sp>
      <p:sp>
        <p:nvSpPr>
          <p:cNvPr id="405" name="Google Shape;405;p41"/>
          <p:cNvSpPr/>
          <p:nvPr/>
        </p:nvSpPr>
        <p:spPr>
          <a:xfrm flipH="1">
            <a:off x="530529" y="1"/>
            <a:ext cx="1155142" cy="591009"/>
          </a:xfrm>
          <a:custGeom>
            <a:rect b="b" l="l" r="r" t="t"/>
            <a:pathLst>
              <a:path extrusionOk="0" h="591009" w="1155142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1"/>
          <p:cNvSpPr/>
          <p:nvPr/>
        </p:nvSpPr>
        <p:spPr>
          <a:xfrm flipH="1">
            <a:off x="4349052" y="0"/>
            <a:ext cx="1737401" cy="959536"/>
          </a:xfrm>
          <a:custGeom>
            <a:rect b="b" l="l" r="r" t="t"/>
            <a:pathLst>
              <a:path extrusionOk="0" h="959536" w="1737401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1"/>
          <p:cNvSpPr/>
          <p:nvPr/>
        </p:nvSpPr>
        <p:spPr>
          <a:xfrm flipH="1">
            <a:off x="0" y="2916245"/>
            <a:ext cx="159741" cy="552996"/>
          </a:xfrm>
          <a:custGeom>
            <a:rect b="b" l="l" r="r" t="t"/>
            <a:pathLst>
              <a:path extrusionOk="0" h="552996" w="159741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1"/>
          <p:cNvSpPr/>
          <p:nvPr/>
        </p:nvSpPr>
        <p:spPr>
          <a:xfrm flipH="1">
            <a:off x="0" y="5835649"/>
            <a:ext cx="1548180" cy="1022351"/>
          </a:xfrm>
          <a:custGeom>
            <a:rect b="b" l="l" r="r" t="t"/>
            <a:pathLst>
              <a:path extrusionOk="0" h="1022351" w="1548180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1"/>
          <p:cNvSpPr/>
          <p:nvPr/>
        </p:nvSpPr>
        <p:spPr>
          <a:xfrm flipH="1">
            <a:off x="3697761" y="5717906"/>
            <a:ext cx="1771609" cy="1140095"/>
          </a:xfrm>
          <a:custGeom>
            <a:rect b="b" l="l" r="r" t="t"/>
            <a:pathLst>
              <a:path extrusionOk="0" h="1140095" w="1771609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41"/>
          <p:cNvPicPr preferRelativeResize="0"/>
          <p:nvPr/>
        </p:nvPicPr>
        <p:blipFill rotWithShape="1">
          <a:blip r:embed="rId3">
            <a:alphaModFix/>
          </a:blip>
          <a:srcRect b="3" l="9500" r="2" t="0"/>
          <a:stretch/>
        </p:blipFill>
        <p:spPr>
          <a:xfrm>
            <a:off x="631840" y="598720"/>
            <a:ext cx="5178249" cy="5178249"/>
          </a:xfrm>
          <a:custGeom>
            <a:rect b="b" l="l" r="r" t="t"/>
            <a:pathLst>
              <a:path extrusionOk="0" h="3741748" w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11" name="Google Shape;411;p41"/>
          <p:cNvSpPr/>
          <p:nvPr/>
        </p:nvSpPr>
        <p:spPr>
          <a:xfrm flipH="1">
            <a:off x="4520513" y="6258756"/>
            <a:ext cx="1565940" cy="599245"/>
          </a:xfrm>
          <a:custGeom>
            <a:rect b="b" l="l" r="r" t="t"/>
            <a:pathLst>
              <a:path extrusionOk="0" h="599245" w="1565940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1"/>
          <p:cNvSpPr txBox="1"/>
          <p:nvPr/>
        </p:nvSpPr>
        <p:spPr>
          <a:xfrm>
            <a:off x="2350008" y="1900582"/>
            <a:ext cx="189280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kWh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48900" y="1165228"/>
            <a:ext cx="7871426" cy="541654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2"/>
          <p:cNvSpPr/>
          <p:nvPr/>
        </p:nvSpPr>
        <p:spPr>
          <a:xfrm>
            <a:off x="509821" y="558057"/>
            <a:ext cx="11682179" cy="706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Spotřeba energetických zdrojů ve světě (1850-2022)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3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99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3"/>
          <p:cNvSpPr/>
          <p:nvPr/>
        </p:nvSpPr>
        <p:spPr>
          <a:xfrm rot="-5400000">
            <a:off x="-1103377" y="1100316"/>
            <a:ext cx="6858003" cy="465734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23921"/>
                </a:srgbClr>
              </a:gs>
              <a:gs pos="85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3"/>
          <p:cNvSpPr txBox="1"/>
          <p:nvPr/>
        </p:nvSpPr>
        <p:spPr>
          <a:xfrm>
            <a:off x="349944" y="466952"/>
            <a:ext cx="4304354" cy="6391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1950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cs-CZ"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2000 jaderných elektráren</a:t>
            </a:r>
            <a:endParaRPr/>
          </a:p>
        </p:txBody>
      </p:sp>
      <p:sp>
        <p:nvSpPr>
          <p:cNvPr id="427" name="Google Shape;427;p43"/>
          <p:cNvSpPr/>
          <p:nvPr/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23921"/>
                </a:srgbClr>
              </a:gs>
              <a:gs pos="85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3"/>
          <p:cNvSpPr txBox="1"/>
          <p:nvPr/>
        </p:nvSpPr>
        <p:spPr>
          <a:xfrm>
            <a:off x="8113282" y="465648"/>
            <a:ext cx="3848517" cy="6391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60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12 000 jaderných elektráren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cs-CZ" sz="60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2023 </a:t>
            </a:r>
            <a:endParaRPr/>
          </a:p>
        </p:txBody>
      </p:sp>
      <p:sp>
        <p:nvSpPr>
          <p:cNvPr id="429" name="Google Shape;429;p43"/>
          <p:cNvSpPr/>
          <p:nvPr/>
        </p:nvSpPr>
        <p:spPr>
          <a:xfrm>
            <a:off x="967227" y="1614658"/>
            <a:ext cx="500743" cy="2046514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3"/>
          <p:cNvSpPr/>
          <p:nvPr/>
        </p:nvSpPr>
        <p:spPr>
          <a:xfrm rot="10800000">
            <a:off x="10724030" y="3236629"/>
            <a:ext cx="500743" cy="204651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4"/>
          <p:cNvSpPr txBox="1"/>
          <p:nvPr/>
        </p:nvSpPr>
        <p:spPr>
          <a:xfrm>
            <a:off x="2310581" y="562337"/>
            <a:ext cx="7570838" cy="847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GLOBÁLNÍ (NE)ROVNOVÁHA</a:t>
            </a:r>
            <a:endParaRPr/>
          </a:p>
        </p:txBody>
      </p:sp>
      <p:pic>
        <p:nvPicPr>
          <p:cNvPr descr="Obsah obrázku zařízení, váha&#10;&#10;Popis byl vytvořen automaticky" id="436" name="Google Shape;436;p44"/>
          <p:cNvPicPr preferRelativeResize="0"/>
          <p:nvPr/>
        </p:nvPicPr>
        <p:blipFill rotWithShape="1">
          <a:blip r:embed="rId4">
            <a:alphaModFix/>
          </a:blip>
          <a:srcRect b="16416" l="0" r="0" t="11039"/>
          <a:stretch/>
        </p:blipFill>
        <p:spPr>
          <a:xfrm>
            <a:off x="2667000" y="1320541"/>
            <a:ext cx="6858000" cy="4975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5"/>
          <p:cNvSpPr/>
          <p:nvPr/>
        </p:nvSpPr>
        <p:spPr>
          <a:xfrm>
            <a:off x="4357663" y="644159"/>
            <a:ext cx="3171874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Atlas světa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cting Behind The Scenes Sticker by SGAG for iOS &amp; Android | GIPHY" id="442" name="Google Shape;442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9444" y="1399032"/>
            <a:ext cx="4524375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5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5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13445" y="1521715"/>
            <a:ext cx="1417319" cy="442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6"/>
          <p:cNvSpPr/>
          <p:nvPr/>
        </p:nvSpPr>
        <p:spPr>
          <a:xfrm>
            <a:off x="2466074" y="538392"/>
            <a:ext cx="7149508" cy="706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Rozložení světa dle regionů (UN)</a:t>
            </a:r>
            <a:endParaRPr/>
          </a:p>
        </p:txBody>
      </p:sp>
      <p:pic>
        <p:nvPicPr>
          <p:cNvPr descr="Obsah obrázku mapa, atlas, text&#10;&#10;Popis byl vytvořen automaticky" id="451" name="Google Shape;45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699" y="1173241"/>
            <a:ext cx="9951897" cy="5389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defined" id="457" name="Google Shape;457;p4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4435" l="0" r="0" t="0"/>
          <a:stretch/>
        </p:blipFill>
        <p:spPr>
          <a:xfrm>
            <a:off x="0" y="1151866"/>
            <a:ext cx="12192000" cy="544932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7"/>
          <p:cNvSpPr txBox="1"/>
          <p:nvPr/>
        </p:nvSpPr>
        <p:spPr>
          <a:xfrm>
            <a:off x="2191227" y="594437"/>
            <a:ext cx="780954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Rozložení bohatství ve světě (2022)</a:t>
            </a:r>
            <a:endParaRPr b="0" sz="4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8"/>
          <p:cNvSpPr/>
          <p:nvPr/>
        </p:nvSpPr>
        <p:spPr>
          <a:xfrm>
            <a:off x="2466074" y="538392"/>
            <a:ext cx="7149508" cy="706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Spotřeba energie ve světě (2022)</a:t>
            </a:r>
            <a:endParaRPr/>
          </a:p>
        </p:txBody>
      </p:sp>
      <p:pic>
        <p:nvPicPr>
          <p:cNvPr id="464" name="Google Shape;464;p4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9210" l="0" r="0" t="0"/>
          <a:stretch/>
        </p:blipFill>
        <p:spPr>
          <a:xfrm>
            <a:off x="1210962" y="1147877"/>
            <a:ext cx="9770076" cy="5388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9"/>
          <p:cNvSpPr/>
          <p:nvPr/>
        </p:nvSpPr>
        <p:spPr>
          <a:xfrm>
            <a:off x="941070" y="419782"/>
            <a:ext cx="10309860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Rozložení majetku na hlavu/domácnost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mapa, text, atlas&#10;&#10;Popis byl vytvořen automaticky" id="470" name="Google Shape;470;p4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3885" y="1249325"/>
            <a:ext cx="9386772" cy="5316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snímek obrazovky, Písmo, číslo&#10;&#10;Popis byl vytvořen automaticky" id="147" name="Google Shape;147;p5"/>
          <p:cNvPicPr preferRelativeResize="0"/>
          <p:nvPr/>
        </p:nvPicPr>
        <p:blipFill rotWithShape="1">
          <a:blip r:embed="rId4">
            <a:alphaModFix/>
          </a:blip>
          <a:srcRect b="0" l="0" r="0" t="9550"/>
          <a:stretch/>
        </p:blipFill>
        <p:spPr>
          <a:xfrm>
            <a:off x="1052117" y="684762"/>
            <a:ext cx="10087766" cy="54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0" y="1818991"/>
            <a:ext cx="2706746" cy="3819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0"/>
          <p:cNvSpPr/>
          <p:nvPr/>
        </p:nvSpPr>
        <p:spPr>
          <a:xfrm>
            <a:off x="1120877" y="538392"/>
            <a:ext cx="10137058" cy="706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Spotřeba energie ve světě na obyvatele (2022)</a:t>
            </a:r>
            <a:endParaRPr/>
          </a:p>
        </p:txBody>
      </p:sp>
      <p:pic>
        <p:nvPicPr>
          <p:cNvPr id="476" name="Google Shape;476;p5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7874" y="1175980"/>
            <a:ext cx="8896252" cy="5413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1"/>
          <p:cNvSpPr/>
          <p:nvPr/>
        </p:nvSpPr>
        <p:spPr>
          <a:xfrm>
            <a:off x="991020" y="1808136"/>
            <a:ext cx="10209960" cy="4153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4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60 %</a:t>
            </a:r>
            <a:r>
              <a:rPr b="1" lang="cs-CZ" sz="44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celkové světové spotřeby </a:t>
            </a:r>
            <a:endParaRPr b="0" sz="4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4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připadá na USA a Evropu jako na nejvyspělejší části světa. </a:t>
            </a:r>
            <a:endParaRPr b="0" sz="4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4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Počet jejich obyvatel tvoří přitom jen </a:t>
            </a:r>
            <a:br>
              <a:rPr b="1" lang="cs-CZ" sz="44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-CZ" sz="44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20 %</a:t>
            </a:r>
            <a:r>
              <a:rPr b="1" lang="cs-CZ" sz="44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celkové populace.</a:t>
            </a:r>
            <a:endParaRPr b="0" sz="4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51"/>
          <p:cNvSpPr/>
          <p:nvPr/>
        </p:nvSpPr>
        <p:spPr>
          <a:xfrm>
            <a:off x="2414016" y="746640"/>
            <a:ext cx="7635239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NEROVNOMĚRNÁ SPOTŘEBA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2"/>
          <p:cNvSpPr/>
          <p:nvPr/>
        </p:nvSpPr>
        <p:spPr>
          <a:xfrm>
            <a:off x="717960" y="862901"/>
            <a:ext cx="10756080" cy="4522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72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Naše zdroje jsou však omezené </a:t>
            </a:r>
            <a:b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 planeta je jen jedna. </a:t>
            </a:r>
            <a:endParaRPr/>
          </a:p>
          <a:p>
            <a:pPr indent="0" lvl="0" marL="72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72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Kdybychom žili všichni stejně jako </a:t>
            </a:r>
            <a:b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např. průměrný Američan nebo Dán potřebujeme k tomu 4 planety.</a:t>
            </a:r>
            <a:endParaRPr/>
          </a:p>
        </p:txBody>
      </p:sp>
      <p:sp>
        <p:nvSpPr>
          <p:cNvPr id="488" name="Google Shape;488;p52"/>
          <p:cNvSpPr/>
          <p:nvPr/>
        </p:nvSpPr>
        <p:spPr>
          <a:xfrm>
            <a:off x="0" y="-138600"/>
            <a:ext cx="360" cy="276120"/>
          </a:xfrm>
          <a:prstGeom prst="rect">
            <a:avLst/>
          </a:prstGeom>
          <a:solidFill>
            <a:srgbClr val="CFD8D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2"/>
          <p:cNvSpPr/>
          <p:nvPr/>
        </p:nvSpPr>
        <p:spPr>
          <a:xfrm>
            <a:off x="9880560" y="6195600"/>
            <a:ext cx="2310840" cy="303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cs-CZ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Zdroj: OSN, WHO, FAO</a:t>
            </a:r>
            <a:endParaRPr b="0" sz="1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planet silhouette" id="490" name="Google Shape;49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843" y="1637781"/>
            <a:ext cx="3949612" cy="39585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lanet silhouette" id="491" name="Google Shape;49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20961" y="1637781"/>
            <a:ext cx="3949612" cy="39585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lanet silhouette" id="492" name="Google Shape;49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0955" y="1637782"/>
            <a:ext cx="3949612" cy="39585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lanet silhouette" id="493" name="Google Shape;49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6330" y="1637781"/>
            <a:ext cx="3949612" cy="395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3"/>
          <p:cNvSpPr/>
          <p:nvPr/>
        </p:nvSpPr>
        <p:spPr>
          <a:xfrm>
            <a:off x="990720" y="1085760"/>
            <a:ext cx="10209960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3"/>
          <p:cNvSpPr/>
          <p:nvPr/>
        </p:nvSpPr>
        <p:spPr>
          <a:xfrm>
            <a:off x="4875711" y="3335789"/>
            <a:ext cx="100306" cy="107111"/>
          </a:xfrm>
          <a:custGeom>
            <a:rect b="b" l="l" r="r" t="t"/>
            <a:pathLst>
              <a:path extrusionOk="0" h="107111" w="100306">
                <a:moveTo>
                  <a:pt x="80742" y="9406"/>
                </a:moveTo>
                <a:cubicBezTo>
                  <a:pt x="64949" y="-6939"/>
                  <a:pt x="45080" y="3300"/>
                  <a:pt x="26783" y="1852"/>
                </a:cubicBezTo>
                <a:cubicBezTo>
                  <a:pt x="4608" y="2643"/>
                  <a:pt x="-4421" y="52087"/>
                  <a:pt x="2046" y="73328"/>
                </a:cubicBezTo>
                <a:cubicBezTo>
                  <a:pt x="2294" y="74156"/>
                  <a:pt x="19420" y="98950"/>
                  <a:pt x="19963" y="99321"/>
                </a:cubicBezTo>
                <a:cubicBezTo>
                  <a:pt x="35117" y="109723"/>
                  <a:pt x="56701" y="108923"/>
                  <a:pt x="73388" y="101550"/>
                </a:cubicBezTo>
                <a:cubicBezTo>
                  <a:pt x="99458" y="91873"/>
                  <a:pt x="101802" y="55402"/>
                  <a:pt x="99725" y="38428"/>
                </a:cubicBezTo>
                <a:cubicBezTo>
                  <a:pt x="99163" y="33828"/>
                  <a:pt x="97477" y="26722"/>
                  <a:pt x="80742" y="94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obloha, venku, hoblovat, letadlo&#10;&#10;Popis byl vytvořen automaticky" id="501" name="Google Shape;501;p53"/>
          <p:cNvPicPr preferRelativeResize="0"/>
          <p:nvPr/>
        </p:nvPicPr>
        <p:blipFill rotWithShape="1">
          <a:blip r:embed="rId4">
            <a:alphaModFix/>
          </a:blip>
          <a:srcRect b="12541" l="0" r="0" t="9116"/>
          <a:stretch/>
        </p:blipFill>
        <p:spPr>
          <a:xfrm>
            <a:off x="1" y="511084"/>
            <a:ext cx="12192000" cy="611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145" y="2478549"/>
            <a:ext cx="2415432" cy="4164537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3"/>
          <p:cNvSpPr txBox="1"/>
          <p:nvPr/>
        </p:nvSpPr>
        <p:spPr>
          <a:xfrm>
            <a:off x="798144" y="699348"/>
            <a:ext cx="1047945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Konkrétním příkladem vysoké spotřeby je využívání letecké dopravy, kde na nejbohatší 1 % lidí připadá 50 % emisí, přičemž </a:t>
            </a:r>
            <a:r>
              <a:rPr b="1" lang="cs-CZ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80 % obyvatel planety letadlem nikdy neletělo.            				</a:t>
            </a:r>
            <a:r>
              <a:rPr b="1" i="1" lang="cs-CZ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(Zdroj: Oxfam) </a:t>
            </a:r>
            <a:endParaRPr i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54"/>
          <p:cNvGrpSpPr/>
          <p:nvPr/>
        </p:nvGrpSpPr>
        <p:grpSpPr>
          <a:xfrm>
            <a:off x="225720" y="615240"/>
            <a:ext cx="11678400" cy="5927040"/>
            <a:chOff x="225720" y="615240"/>
            <a:chExt cx="11678400" cy="5927040"/>
          </a:xfrm>
        </p:grpSpPr>
        <p:pic>
          <p:nvPicPr>
            <p:cNvPr descr="Image result for Cat Icon" id="509" name="Google Shape;509;p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3600" y="4066920"/>
              <a:ext cx="2072520" cy="2072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" name="Google Shape;510;p54"/>
            <p:cNvSpPr/>
            <p:nvPr/>
          </p:nvSpPr>
          <p:spPr>
            <a:xfrm>
              <a:off x="4150080" y="3896280"/>
              <a:ext cx="2237760" cy="26197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cs-CZ" sz="1660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=</a:t>
              </a:r>
              <a:endParaRPr b="0" sz="166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proteins word icon" id="511" name="Google Shape;511;p54"/>
            <p:cNvPicPr preferRelativeResize="0"/>
            <p:nvPr/>
          </p:nvPicPr>
          <p:blipFill rotWithShape="1">
            <a:blip r:embed="rId5">
              <a:alphaModFix/>
            </a:blip>
            <a:srcRect b="7728" l="0" r="0" t="0"/>
            <a:stretch/>
          </p:blipFill>
          <p:spPr>
            <a:xfrm>
              <a:off x="3489480" y="1590840"/>
              <a:ext cx="2650320" cy="265032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2" name="Google Shape;512;p54"/>
            <p:cNvGrpSpPr/>
            <p:nvPr/>
          </p:nvGrpSpPr>
          <p:grpSpPr>
            <a:xfrm>
              <a:off x="6773400" y="615240"/>
              <a:ext cx="5130720" cy="5927040"/>
              <a:chOff x="6773400" y="615240"/>
              <a:chExt cx="5130720" cy="5927040"/>
            </a:xfrm>
          </p:grpSpPr>
          <p:pic>
            <p:nvPicPr>
              <p:cNvPr descr="Image result for africa map icon" id="513" name="Google Shape;513;p54"/>
              <p:cNvPicPr preferRelativeResize="0"/>
              <p:nvPr/>
            </p:nvPicPr>
            <p:blipFill rotWithShape="1">
              <a:blip r:embed="rId6">
                <a:alphaModFix/>
              </a:blip>
              <a:srcRect b="6353" l="0" r="0" t="4535"/>
              <a:stretch/>
            </p:blipFill>
            <p:spPr>
              <a:xfrm>
                <a:off x="6773400" y="615240"/>
                <a:ext cx="5130720" cy="59270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 result for africa man icon" id="514" name="Google Shape;514;p5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7719840" y="1247760"/>
                <a:ext cx="1904400" cy="190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 result for africa man icon" id="515" name="Google Shape;515;p5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8971200" y="3362760"/>
                <a:ext cx="1904400" cy="190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Image result for united kingdom map icon" id="516" name="Google Shape;516;p54"/>
            <p:cNvPicPr preferRelativeResize="0"/>
            <p:nvPr/>
          </p:nvPicPr>
          <p:blipFill rotWithShape="1">
            <a:blip r:embed="rId8">
              <a:alphaModFix/>
            </a:blip>
            <a:srcRect b="3888" l="0" r="0" t="0"/>
            <a:stretch/>
          </p:blipFill>
          <p:spPr>
            <a:xfrm>
              <a:off x="225720" y="1518480"/>
              <a:ext cx="2708280" cy="26031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5"/>
          <p:cNvSpPr/>
          <p:nvPr/>
        </p:nvSpPr>
        <p:spPr>
          <a:xfrm>
            <a:off x="3911849" y="466507"/>
            <a:ext cx="4368302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Jak se dělí svět?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5"/>
          <p:cNvSpPr txBox="1"/>
          <p:nvPr/>
        </p:nvSpPr>
        <p:spPr>
          <a:xfrm>
            <a:off x="442451" y="6153653"/>
            <a:ext cx="11503741" cy="446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Zdroj dat: </a:t>
            </a:r>
            <a:r>
              <a:rPr i="1" lang="cs-CZ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World Economic Outlook Database April 2022 -- WEO Groups and Aggregates Information</a:t>
            </a:r>
            <a:r>
              <a:rPr i="1" lang="cs-CZ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 www.imf.org. Retrieved on 2022-06-02. UN list: UN List of Least Developed Countries as of  2023. www.un.org.</a:t>
            </a:r>
            <a:endParaRPr/>
          </a:p>
        </p:txBody>
      </p:sp>
      <p:grpSp>
        <p:nvGrpSpPr>
          <p:cNvPr id="524" name="Google Shape;524;p55"/>
          <p:cNvGrpSpPr/>
          <p:nvPr/>
        </p:nvGrpSpPr>
        <p:grpSpPr>
          <a:xfrm>
            <a:off x="1443789" y="1150944"/>
            <a:ext cx="9005037" cy="5077792"/>
            <a:chOff x="1472750" y="1290275"/>
            <a:chExt cx="9000694" cy="4932685"/>
          </a:xfrm>
        </p:grpSpPr>
        <p:pic>
          <p:nvPicPr>
            <p:cNvPr id="525" name="Google Shape;525;p5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72750" y="1618575"/>
              <a:ext cx="8892540" cy="46043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5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80904" y="1290275"/>
              <a:ext cx="8892540" cy="3486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7" name="Google Shape;527;p55"/>
          <p:cNvGrpSpPr/>
          <p:nvPr/>
        </p:nvGrpSpPr>
        <p:grpSpPr>
          <a:xfrm>
            <a:off x="1671485" y="1638891"/>
            <a:ext cx="9219094" cy="4514762"/>
            <a:chOff x="1671485" y="1638891"/>
            <a:chExt cx="9219094" cy="4514762"/>
          </a:xfrm>
        </p:grpSpPr>
        <p:sp>
          <p:nvSpPr>
            <p:cNvPr id="528" name="Google Shape;528;p55"/>
            <p:cNvSpPr/>
            <p:nvPr/>
          </p:nvSpPr>
          <p:spPr>
            <a:xfrm>
              <a:off x="1671485" y="1638891"/>
              <a:ext cx="4424515" cy="2244852"/>
            </a:xfrm>
            <a:prstGeom prst="ellipse">
              <a:avLst/>
            </a:prstGeom>
            <a:noFill/>
            <a:ln cap="flat" cmpd="sng" w="25400">
              <a:solidFill>
                <a:srgbClr val="00B0F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 svět</a:t>
              </a:r>
              <a:endParaRPr/>
            </a:p>
          </p:txBody>
        </p:sp>
        <p:sp>
          <p:nvSpPr>
            <p:cNvPr id="529" name="Google Shape;529;p55"/>
            <p:cNvSpPr/>
            <p:nvPr/>
          </p:nvSpPr>
          <p:spPr>
            <a:xfrm>
              <a:off x="8280151" y="3126658"/>
              <a:ext cx="2610428" cy="3026995"/>
            </a:xfrm>
            <a:prstGeom prst="ellipse">
              <a:avLst/>
            </a:prstGeom>
            <a:noFill/>
            <a:ln cap="flat" cmpd="sng" w="25400">
              <a:solidFill>
                <a:srgbClr val="00B0F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 svět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0" name="Google Shape;530;p55"/>
          <p:cNvSpPr/>
          <p:nvPr/>
        </p:nvSpPr>
        <p:spPr>
          <a:xfrm>
            <a:off x="6095999" y="2241754"/>
            <a:ext cx="4794579" cy="1406014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svět</a:t>
            </a:r>
            <a:endParaRPr/>
          </a:p>
        </p:txBody>
      </p:sp>
      <p:sp>
        <p:nvSpPr>
          <p:cNvPr id="531" name="Google Shape;531;p55"/>
          <p:cNvSpPr/>
          <p:nvPr/>
        </p:nvSpPr>
        <p:spPr>
          <a:xfrm>
            <a:off x="2812026" y="3429001"/>
            <a:ext cx="5968180" cy="2278056"/>
          </a:xfrm>
          <a:prstGeom prst="ellipse">
            <a:avLst/>
          </a:prstGeom>
          <a:noFill/>
          <a:ln cap="flat" cmpd="sng" w="25400">
            <a:solidFill>
              <a:srgbClr val="1C305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svět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6"/>
          <p:cNvSpPr txBox="1"/>
          <p:nvPr/>
        </p:nvSpPr>
        <p:spPr>
          <a:xfrm>
            <a:off x="1102098" y="1740041"/>
            <a:ext cx="3451614" cy="4524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Nerovnoměrné rozložení světa   	    </a:t>
            </a:r>
            <a:r>
              <a:rPr b="1" lang="cs-CZ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nerovnoměrné rozložení: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56"/>
          <p:cNvSpPr txBox="1"/>
          <p:nvPr/>
        </p:nvSpPr>
        <p:spPr>
          <a:xfrm>
            <a:off x="3608437" y="686327"/>
            <a:ext cx="5152103" cy="721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Calibri"/>
              <a:buNone/>
            </a:pPr>
            <a:r>
              <a:rPr b="1" i="0" lang="cs-CZ" sz="40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GLOBÁLNÍ</a:t>
            </a: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cs-CZ" sz="40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NEROVNOST</a:t>
            </a:r>
            <a:endParaRPr/>
          </a:p>
        </p:txBody>
      </p:sp>
      <p:sp>
        <p:nvSpPr>
          <p:cNvPr id="538" name="Google Shape;538;p56"/>
          <p:cNvSpPr txBox="1"/>
          <p:nvPr/>
        </p:nvSpPr>
        <p:spPr>
          <a:xfrm>
            <a:off x="7370064" y="1740041"/>
            <a:ext cx="4041648" cy="4985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Bohatství</a:t>
            </a:r>
            <a:endParaRPr/>
          </a:p>
          <a:p>
            <a:pPr indent="0" lvl="0" marL="0" marR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Moci </a:t>
            </a:r>
            <a:endParaRPr/>
          </a:p>
          <a:p>
            <a:pPr indent="0" lvl="0" marL="0" marR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Zdrojů</a:t>
            </a:r>
            <a:endParaRPr/>
          </a:p>
          <a:p>
            <a:pPr indent="0" lvl="0" marL="0" marR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Svobody</a:t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Kvality života</a:t>
            </a:r>
            <a:endParaRPr/>
          </a:p>
          <a:p>
            <a:pPr indent="0" lvl="0" marL="0" marR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7"/>
          <p:cNvSpPr/>
          <p:nvPr/>
        </p:nvSpPr>
        <p:spPr>
          <a:xfrm>
            <a:off x="3076526" y="644159"/>
            <a:ext cx="6294586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Podle čeho dělíme svět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cting Behind The Scenes Sticker by SGAG for iOS &amp; Android | GIPHY" id="544" name="Google Shape;544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9444" y="1399032"/>
            <a:ext cx="4524375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7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6" name="Google Shape;546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65147" y="1473702"/>
            <a:ext cx="401193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8"/>
          <p:cNvSpPr txBox="1"/>
          <p:nvPr/>
        </p:nvSpPr>
        <p:spPr>
          <a:xfrm>
            <a:off x="526026" y="1556793"/>
            <a:ext cx="11139948" cy="4420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Určitá míra nerovností mezi lidmi, mezi skupinami lidí a mezi místy, kde žijí, je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přirozená a zřejmě i nutná. </a:t>
            </a:r>
            <a:endParaRPr/>
          </a:p>
          <a:p>
            <a:pPr indent="-457200" lvl="0" marL="4572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Současná míra nerovností mezi místy (regiony) je však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extrémně vysoká. 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Ještě větší problém se zdá být míra nerovnosti mezi obyvatelstvem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uvnitř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jednotlivých států. </a:t>
            </a:r>
            <a:endParaRPr/>
          </a:p>
          <a:p>
            <a:pPr indent="-457200" lvl="0" marL="4572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Problém sociální, politický, environmentální.</a:t>
            </a:r>
            <a:endParaRPr/>
          </a:p>
        </p:txBody>
      </p:sp>
      <p:sp>
        <p:nvSpPr>
          <p:cNvPr id="552" name="Google Shape;552;p58"/>
          <p:cNvSpPr txBox="1"/>
          <p:nvPr/>
        </p:nvSpPr>
        <p:spPr>
          <a:xfrm>
            <a:off x="3608437" y="686327"/>
            <a:ext cx="5152103" cy="721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Calibri"/>
              <a:buNone/>
            </a:pPr>
            <a:r>
              <a:rPr b="1" i="0" lang="cs-CZ" sz="40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GLOBÁLNÍ</a:t>
            </a: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cs-CZ" sz="40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NEROVNOST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9"/>
          <p:cNvSpPr/>
          <p:nvPr/>
        </p:nvSpPr>
        <p:spPr>
          <a:xfrm>
            <a:off x="2560320" y="559246"/>
            <a:ext cx="7071360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Příčiny nerovnosti ve světě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59"/>
          <p:cNvSpPr txBox="1"/>
          <p:nvPr/>
        </p:nvSpPr>
        <p:spPr>
          <a:xfrm>
            <a:off x="4946142" y="1375055"/>
            <a:ext cx="2299716" cy="45089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8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snímek obrazovky, design&#10;&#10;Popis byl vytvořen automaticky" id="153" name="Google Shape;153;p6"/>
          <p:cNvPicPr preferRelativeResize="0"/>
          <p:nvPr/>
        </p:nvPicPr>
        <p:blipFill rotWithShape="1">
          <a:blip r:embed="rId4">
            <a:alphaModFix/>
          </a:blip>
          <a:srcRect b="0" l="0" r="0" t="3780"/>
          <a:stretch/>
        </p:blipFill>
        <p:spPr>
          <a:xfrm>
            <a:off x="199382" y="624114"/>
            <a:ext cx="10136216" cy="5839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46890" y="2220685"/>
            <a:ext cx="2345110" cy="3635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0"/>
          <p:cNvSpPr/>
          <p:nvPr/>
        </p:nvSpPr>
        <p:spPr>
          <a:xfrm>
            <a:off x="2758440" y="545512"/>
            <a:ext cx="7071360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Příčiny nerovnosti ve světě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60"/>
          <p:cNvSpPr txBox="1"/>
          <p:nvPr/>
        </p:nvSpPr>
        <p:spPr>
          <a:xfrm>
            <a:off x="404462" y="1207004"/>
            <a:ext cx="10972800" cy="54274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Systém světového hospodářství založený na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kolonialismu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Závislost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chudších regionů na těch bohatších (ekonomická závislost X rozvojová pomoc)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Vysoká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zadluženost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zemí globálního jihu (MMF, SB)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Pravidla mezinárodního obchodu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mocnější prosazují své zájmy.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Nerovná obchodní výměna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různá cena a produktivita práce.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1"/>
          <p:cNvSpPr/>
          <p:nvPr/>
        </p:nvSpPr>
        <p:spPr>
          <a:xfrm>
            <a:off x="2194560" y="545512"/>
            <a:ext cx="7635240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Nerovná obchodní výměna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61"/>
          <p:cNvSpPr txBox="1"/>
          <p:nvPr/>
        </p:nvSpPr>
        <p:spPr>
          <a:xfrm>
            <a:off x="525780" y="1285610"/>
            <a:ext cx="10972800" cy="4914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Nerovná obchodní výměna je </a:t>
            </a:r>
            <a:r>
              <a:rPr b="1"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vlastnost systému mezinárodního obchodu</a:t>
            </a:r>
            <a:r>
              <a:rPr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která se projevuje tím, že existují: 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∙"/>
            </a:pPr>
            <a:r>
              <a:rPr b="1"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velké rozdíly v úrovni mezd </a:t>
            </a:r>
            <a:r>
              <a:rPr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(např. průměrná mzda v Mexiku je 15 400 Kč měsíčně, ve Rakousku 102 500 Kč, v ČR 39 400 Kč) 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∙"/>
            </a:pPr>
            <a:r>
              <a:rPr b="1"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různá cena zboží </a:t>
            </a:r>
            <a:r>
              <a:rPr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výše mezd je součástí ceny zboží, což znamená, že výrobky ze zemí s vysokou úrovní mezd jsou na světových trzích „drahé“ – chudé země si je nemohou dovolit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∙"/>
            </a:pPr>
            <a:r>
              <a:rPr b="1"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velká část tržní ceny směřuje k producentům/majitelům </a:t>
            </a:r>
            <a:r>
              <a:rPr lang="cs-CZ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půdy a továren.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2"/>
          <p:cNvSpPr/>
          <p:nvPr/>
        </p:nvSpPr>
        <p:spPr>
          <a:xfrm>
            <a:off x="4018757" y="603888"/>
            <a:ext cx="4410124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Nerovný obchod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cting Behind The Scenes Sticker by SGAG for iOS &amp; Android | GIPHY" id="576" name="Google Shape;576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9444" y="1433431"/>
            <a:ext cx="452437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16910" y="1190622"/>
            <a:ext cx="3284940" cy="506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banán, ovoce, Banány na vaření, Saba (banány)&#10;&#10;Popis byl vytvořen automaticky" id="582" name="Google Shape;582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7320" y="666757"/>
            <a:ext cx="9829800" cy="5524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4"/>
          <p:cNvSpPr txBox="1"/>
          <p:nvPr/>
        </p:nvSpPr>
        <p:spPr>
          <a:xfrm>
            <a:off x="640080" y="2226143"/>
            <a:ext cx="10355580" cy="34403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arenR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pracovník plantáže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arenR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majitel plantáže </a:t>
            </a:r>
            <a:endParaRPr/>
          </a:p>
          <a:p>
            <a:pPr indent="-514350" lvl="0" marL="5143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arenR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dopravce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arenR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obchodník 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arenR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stát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64"/>
          <p:cNvSpPr txBox="1"/>
          <p:nvPr/>
        </p:nvSpPr>
        <p:spPr>
          <a:xfrm>
            <a:off x="640080" y="2226143"/>
            <a:ext cx="10355580" cy="3440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arenR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pracovník plantáže / </a:t>
            </a:r>
            <a:r>
              <a:rPr b="1" i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mzda (0,10 Kč), 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arenR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majitel plantáže / </a:t>
            </a:r>
            <a:r>
              <a:rPr b="1" i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výnos z prodeje (0,50 Kč),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arenR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dopravce / </a:t>
            </a:r>
            <a:r>
              <a:rPr b="1" i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náklady (1,85 Kč),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arenR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obchodník /</a:t>
            </a:r>
            <a:r>
              <a:rPr b="1" i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marže (1,45 Kč),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arenR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stát / </a:t>
            </a:r>
            <a:r>
              <a:rPr b="1" i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 a DPH (1,10 Kč).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64"/>
          <p:cNvSpPr txBox="1"/>
          <p:nvPr/>
        </p:nvSpPr>
        <p:spPr>
          <a:xfrm>
            <a:off x="640080" y="656483"/>
            <a:ext cx="1009269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i="0" lang="cs-CZ" sz="4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Mezi koho a jak se dělí cena banánu?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banán, ovoce, Banány na vaření, Saba (banány)&#10;&#10;Popis byl vytvořen automaticky" id="594" name="Google Shape;594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7320" y="666757"/>
            <a:ext cx="9829800" cy="55244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banán, ovoce, Banány na vaření, Saba (banány)&#10;&#10;Popis byl vytvořen automaticky" id="595" name="Google Shape;595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8351" y="596424"/>
            <a:ext cx="10074499" cy="566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6"/>
          <p:cNvSpPr txBox="1"/>
          <p:nvPr/>
        </p:nvSpPr>
        <p:spPr>
          <a:xfrm>
            <a:off x="4530852" y="1267322"/>
            <a:ext cx="2299716" cy="45089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8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601" name="Google Shape;601;p66"/>
          <p:cNvSpPr/>
          <p:nvPr/>
        </p:nvSpPr>
        <p:spPr>
          <a:xfrm>
            <a:off x="2194560" y="545512"/>
            <a:ext cx="7635240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Důsledky nerovnosti ve světě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7"/>
          <p:cNvSpPr txBox="1"/>
          <p:nvPr/>
        </p:nvSpPr>
        <p:spPr>
          <a:xfrm>
            <a:off x="525780" y="1285610"/>
            <a:ext cx="10972800" cy="49751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2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Prohlubující se chudoba 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obyvatel chudých zemí.</a:t>
            </a:r>
            <a:endParaRPr/>
          </a:p>
          <a:p>
            <a:pPr indent="-342900" lvl="0" marL="342900" marR="0" rtl="0" algn="l">
              <a:lnSpc>
                <a:spcPct val="152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Zvyšující se bohatství 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budování ekonomických elit.</a:t>
            </a:r>
            <a:endParaRPr/>
          </a:p>
          <a:p>
            <a:pPr indent="-342900" lvl="0" marL="342900" marR="0" rtl="0" algn="l">
              <a:lnSpc>
                <a:spcPct val="152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Vnitřní nerovnosti 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(venkov X město)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-&gt;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diskriminace (děti, ženy, senioři).</a:t>
            </a:r>
            <a:endParaRPr/>
          </a:p>
          <a:p>
            <a:pPr indent="-342900" lvl="0" marL="342900" marR="0" rtl="0" algn="l">
              <a:lnSpc>
                <a:spcPct val="152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Růst migrace 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(vnitřní i vnější).</a:t>
            </a:r>
            <a:endParaRPr/>
          </a:p>
          <a:p>
            <a:pPr indent="-342900" lvl="0" marL="342900" marR="0" rtl="0" algn="l">
              <a:lnSpc>
                <a:spcPct val="152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Ničení životního prostředí 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úbytek zdrojů (voda, půda, nerostné bohatství, biodiverzita).</a:t>
            </a:r>
            <a:endParaRPr/>
          </a:p>
        </p:txBody>
      </p:sp>
      <p:sp>
        <p:nvSpPr>
          <p:cNvPr id="607" name="Google Shape;607;p67"/>
          <p:cNvSpPr/>
          <p:nvPr/>
        </p:nvSpPr>
        <p:spPr>
          <a:xfrm>
            <a:off x="2194560" y="545512"/>
            <a:ext cx="7635240" cy="82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800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Důsledky nerovnosti ve světě</a:t>
            </a:r>
            <a:endParaRPr b="0" sz="4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8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68"/>
          <p:cNvGrpSpPr/>
          <p:nvPr/>
        </p:nvGrpSpPr>
        <p:grpSpPr>
          <a:xfrm>
            <a:off x="520812" y="760493"/>
            <a:ext cx="11355070" cy="5849449"/>
            <a:chOff x="520812" y="760493"/>
            <a:chExt cx="11355070" cy="5849449"/>
          </a:xfrm>
        </p:grpSpPr>
        <p:grpSp>
          <p:nvGrpSpPr>
            <p:cNvPr id="614" name="Google Shape;614;p68"/>
            <p:cNvGrpSpPr/>
            <p:nvPr/>
          </p:nvGrpSpPr>
          <p:grpSpPr>
            <a:xfrm>
              <a:off x="520812" y="760493"/>
              <a:ext cx="11355070" cy="5849449"/>
              <a:chOff x="520812" y="760493"/>
              <a:chExt cx="11355070" cy="5849449"/>
            </a:xfrm>
          </p:grpSpPr>
          <p:pic>
            <p:nvPicPr>
              <p:cNvPr descr="Obsah obrázku text, snímek obrazovky, Písmo&#10;&#10;Popis byl vytvořen automaticky" id="615" name="Google Shape;615;p6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20812" y="904875"/>
                <a:ext cx="6149340" cy="50482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6" name="Google Shape;616;p68"/>
              <p:cNvSpPr txBox="1"/>
              <p:nvPr/>
            </p:nvSpPr>
            <p:spPr>
              <a:xfrm>
                <a:off x="6756082" y="760493"/>
                <a:ext cx="5119800" cy="520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rPr lang="cs-CZ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 pyramidy lze vyčíst, že</a:t>
                </a:r>
                <a:r>
                  <a:rPr b="1" lang="cs-CZ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cs-CZ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téměř</a:t>
                </a:r>
                <a:r>
                  <a:rPr b="1" lang="cs-CZ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b="1" lang="cs-CZ" sz="2800">
                    <a:solidFill>
                      <a:srgbClr val="53813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polovinu (44 %) globálního majetku vlastní 1 % nejbohatších lidí planety.</a:t>
                </a:r>
                <a:r>
                  <a:rPr b="1" lang="cs-CZ"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lnSpc>
                    <a:spcPct val="107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rPr lang="cs-CZ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Sečtením dvou horních pater pyramidy dospějeme k závěru,</a:t>
                </a:r>
                <a:r>
                  <a:rPr b="1" lang="cs-CZ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cs-CZ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že</a:t>
                </a:r>
                <a:r>
                  <a:rPr b="1" lang="cs-CZ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b="1" lang="cs-CZ" sz="2800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cca 83 % globálního bohatství je v rukou pouhých 10 % populace. </a:t>
                </a: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lnSpc>
                    <a:spcPct val="107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Calibri"/>
                  <a:buNone/>
                </a:pPr>
                <a:r>
                  <a:rPr lang="cs-CZ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Naopak,</a:t>
                </a:r>
                <a:r>
                  <a:rPr b="1" lang="cs-CZ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b="1" lang="cs-CZ" sz="280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více jak polovina lidí na světě (56 % nejchudších) vlastní méně než 2 % globálního majetku.</a:t>
                </a:r>
                <a:r>
                  <a:rPr b="1" lang="cs-CZ" sz="2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68"/>
              <p:cNvSpPr txBox="1"/>
              <p:nvPr/>
            </p:nvSpPr>
            <p:spPr>
              <a:xfrm>
                <a:off x="520812" y="6265873"/>
                <a:ext cx="11269233" cy="344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i="1" lang="cs-CZ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Zdroj: Hospodářské noviny (</a:t>
                </a:r>
                <a:r>
                  <a:rPr i="1" lang="cs-CZ" sz="1600" u="sng">
                    <a:solidFill>
                      <a:srgbClr val="0563C1"/>
                    </a:solidFill>
                    <a:latin typeface="Calibri"/>
                    <a:ea typeface="Calibri"/>
                    <a:cs typeface="Calibri"/>
                    <a:sym typeface="Calibri"/>
                    <a:hlinkClick r:id="rId5">
                      <a:extLst>
                        <a:ext uri="{A12FA001-AC4F-418D-AE19-62706E023703}">
                          <ahyp:hlinkClr val="tx"/>
                        </a:ext>
                      </a:extLst>
                    </a:hlinkClick>
                  </a:rPr>
                  <a:t>https://archiv.hn.cz/c1-66664320-cinanu-je-mezi-nejbohatsimi-lidmi-planety-uz-vic-nez-americanu</a:t>
                </a:r>
                <a:r>
                  <a:rPr i="1" lang="cs-CZ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</a:t>
                </a:r>
                <a:endParaRPr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68"/>
            <p:cNvGrpSpPr/>
            <p:nvPr/>
          </p:nvGrpSpPr>
          <p:grpSpPr>
            <a:xfrm>
              <a:off x="2743200" y="948850"/>
              <a:ext cx="4067700" cy="988400"/>
              <a:chOff x="2743200" y="948850"/>
              <a:chExt cx="4067700" cy="988400"/>
            </a:xfrm>
          </p:grpSpPr>
          <p:sp>
            <p:nvSpPr>
              <p:cNvPr id="619" name="Google Shape;619;p68"/>
              <p:cNvSpPr/>
              <p:nvPr/>
            </p:nvSpPr>
            <p:spPr>
              <a:xfrm>
                <a:off x="2743200" y="948850"/>
                <a:ext cx="1531200" cy="4719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38100">
                <a:solidFill>
                  <a:srgbClr val="538135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68"/>
              <p:cNvSpPr/>
              <p:nvPr/>
            </p:nvSpPr>
            <p:spPr>
              <a:xfrm>
                <a:off x="3929000" y="1465350"/>
                <a:ext cx="1998900" cy="4719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38100">
                <a:solidFill>
                  <a:srgbClr val="538135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21" name="Google Shape;621;p68"/>
              <p:cNvCxnSpPr/>
              <p:nvPr/>
            </p:nvCxnSpPr>
            <p:spPr>
              <a:xfrm>
                <a:off x="4274400" y="1184800"/>
                <a:ext cx="2536500" cy="3654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538135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622" name="Google Shape;622;p68"/>
              <p:cNvCxnSpPr>
                <a:stCxn id="620" idx="3"/>
              </p:cNvCxnSpPr>
              <p:nvPr/>
            </p:nvCxnSpPr>
            <p:spPr>
              <a:xfrm flipH="1" rot="10800000">
                <a:off x="5927900" y="1512600"/>
                <a:ext cx="676500" cy="1887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5381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623" name="Google Shape;623;p68"/>
            <p:cNvGrpSpPr/>
            <p:nvPr/>
          </p:nvGrpSpPr>
          <p:grpSpPr>
            <a:xfrm>
              <a:off x="2788625" y="4689950"/>
              <a:ext cx="3891000" cy="542700"/>
              <a:chOff x="2788625" y="4689950"/>
              <a:chExt cx="3891000" cy="542700"/>
            </a:xfrm>
          </p:grpSpPr>
          <p:sp>
            <p:nvSpPr>
              <p:cNvPr id="624" name="Google Shape;624;p68"/>
              <p:cNvSpPr/>
              <p:nvPr/>
            </p:nvSpPr>
            <p:spPr>
              <a:xfrm>
                <a:off x="2788625" y="4689950"/>
                <a:ext cx="1613700" cy="5427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38100">
                <a:solidFill>
                  <a:srgbClr val="A61C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25" name="Google Shape;625;p68"/>
              <p:cNvCxnSpPr>
                <a:stCxn id="624" idx="3"/>
              </p:cNvCxnSpPr>
              <p:nvPr/>
            </p:nvCxnSpPr>
            <p:spPr>
              <a:xfrm flipH="1" rot="10800000">
                <a:off x="4402325" y="4791200"/>
                <a:ext cx="2277300" cy="1701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A61C00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</p:grp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krylátový stojánek &quot;PŘESTÁVKA&quot; (115x60mm) - jmenovky.cz – e-shop  orientačním značením (dveřní tabulky, piktogramy, jmenovky, klaprámy)" id="630" name="Google Shape;630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3579" y="902368"/>
            <a:ext cx="5574632" cy="557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37947" y="1085804"/>
            <a:ext cx="2390474" cy="5019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551543" y="715680"/>
            <a:ext cx="11205028" cy="830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 JE KLIMATICKÁ</a:t>
            </a:r>
            <a:r>
              <a:rPr b="1"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ZMĚNA?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7" title="KLIMATICKÁ ZMĚNA – NEZkreslená věda VI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034" y="0"/>
            <a:ext cx="11688497" cy="66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0"/>
          <p:cNvSpPr txBox="1"/>
          <p:nvPr/>
        </p:nvSpPr>
        <p:spPr>
          <a:xfrm>
            <a:off x="918210" y="1688808"/>
            <a:ext cx="10355580" cy="45243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Změna klimatu má globální dopady, ale tyto dopady nejsou rovnoměrně rozloženy.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„Hlavní myšlenkou a cílem </a:t>
            </a:r>
            <a:r>
              <a:rPr b="1" i="1" lang="cs-CZ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klimatické spravedlnosti </a:t>
            </a:r>
            <a:r>
              <a:rPr i="1"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 upozornit na </a:t>
            </a:r>
            <a:r>
              <a:rPr b="1" i="1"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potřebu spravedlivého a rovnoměrného přístupu </a:t>
            </a:r>
            <a:r>
              <a:rPr i="1"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 ochraně životního prostředí a </a:t>
            </a:r>
            <a:r>
              <a:rPr b="1" i="1"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řešení změny klimatu</a:t>
            </a:r>
            <a:r>
              <a:rPr i="1"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který by bral v úvahu </a:t>
            </a:r>
            <a:r>
              <a:rPr b="1" i="1"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různé potřeby </a:t>
            </a:r>
            <a:br>
              <a:rPr b="1" i="1"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zranitelnost různých lidí a regionů.</a:t>
            </a:r>
            <a:r>
              <a:rPr i="1" lang="cs-CZ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													</a:t>
            </a:r>
            <a:r>
              <a:rPr i="1" lang="cs-CZ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Zdroj: Chatbot GPT v3.5</a:t>
            </a:r>
            <a:endParaRPr i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70"/>
          <p:cNvSpPr txBox="1"/>
          <p:nvPr/>
        </p:nvSpPr>
        <p:spPr>
          <a:xfrm>
            <a:off x="918210" y="644877"/>
            <a:ext cx="1035558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i="0" lang="cs-CZ" sz="4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KLIMATICKÁ KRIZE V NEROVNÉM SVĚTĚ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1"/>
          <p:cNvSpPr txBox="1"/>
          <p:nvPr/>
        </p:nvSpPr>
        <p:spPr>
          <a:xfrm>
            <a:off x="536813" y="1517799"/>
            <a:ext cx="10917768" cy="46211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b="1" lang="cs-CZ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Nejvážněji dopadá změna klimatu na ty, kteří nejméně přispěli k jejímu zavinění. 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b="1" lang="cs-CZ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Nejhůře postižené klimatickou změnou jsou rozvojové země, tedy ty nejchudší. 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b="1" lang="cs-CZ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Její dopady, jako jsou sucha, povodně, neúrody, tropické bou­ře a další projevy extrémního počasí, mají závažné sociální důsledky. 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b="1" lang="cs-CZ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Nejvíce jsou přitom ohroženy ženy, děti a senioři. 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b="1" lang="cs-CZ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Prohlubuje chudobu, způsobuje hlad či sociální vyloučení milionů lidí a stává se také jedním z hlavních hybatelů migrace</a:t>
            </a:r>
            <a:r>
              <a:rPr lang="cs-CZ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71"/>
          <p:cNvSpPr txBox="1"/>
          <p:nvPr/>
        </p:nvSpPr>
        <p:spPr>
          <a:xfrm>
            <a:off x="1661652" y="686802"/>
            <a:ext cx="831809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i="0" lang="cs-CZ" sz="4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KLIMATICKÁ NESPRAVEDLNOST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rbon: How calls for climate justice are shaking the world - BBC News" id="644" name="Google Shape;644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116" y="519844"/>
            <a:ext cx="10917768" cy="6077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2"/>
          <p:cNvSpPr txBox="1"/>
          <p:nvPr/>
        </p:nvSpPr>
        <p:spPr>
          <a:xfrm>
            <a:off x="502920" y="1353312"/>
            <a:ext cx="11237976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Globální změna klimatu je tzv. threat multiplier – „násobitel hrozeb“.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Jejím působením se mnoho dosavadních globálních problémů násobí, urychluje nebo prohlubuje.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230" y="524199"/>
            <a:ext cx="8464466" cy="606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51559" y="2002055"/>
            <a:ext cx="1322584" cy="3792354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73"/>
          <p:cNvSpPr/>
          <p:nvPr/>
        </p:nvSpPr>
        <p:spPr>
          <a:xfrm>
            <a:off x="1728216" y="2587752"/>
            <a:ext cx="3236976" cy="41148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FF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4"/>
          <p:cNvSpPr txBox="1"/>
          <p:nvPr/>
        </p:nvSpPr>
        <p:spPr>
          <a:xfrm>
            <a:off x="5140692" y="694690"/>
            <a:ext cx="191061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i="0" lang="cs-CZ" sz="4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FAKTA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74"/>
          <p:cNvSpPr txBox="1"/>
          <p:nvPr/>
        </p:nvSpPr>
        <p:spPr>
          <a:xfrm>
            <a:off x="809754" y="1770825"/>
            <a:ext cx="11614484" cy="4322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Podle OSN dosáhl ke konci roku 2022 počet obyvatel </a:t>
            </a:r>
            <a:r>
              <a:rPr b="1" lang="cs-CZ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8 miliard </a:t>
            </a: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lidí.</a:t>
            </a:r>
            <a:endParaRPr/>
          </a:p>
          <a:p>
            <a:pPr indent="-317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regionech s vysokou mírou klimatické zranitelnosti žije </a:t>
            </a:r>
            <a:r>
              <a:rPr b="1" lang="cs-CZ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3,5 miliardy </a:t>
            </a: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lidí.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wo maps: climate responsibility and climate vulnerability – The Earthbound  Report" id="667" name="Google Shape;667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249" y="563353"/>
            <a:ext cx="10563112" cy="6056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6"/>
          <p:cNvSpPr txBox="1"/>
          <p:nvPr/>
        </p:nvSpPr>
        <p:spPr>
          <a:xfrm>
            <a:off x="5140692" y="700864"/>
            <a:ext cx="191061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i="0" lang="cs-CZ" sz="4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FAKTA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76"/>
          <p:cNvSpPr txBox="1"/>
          <p:nvPr/>
        </p:nvSpPr>
        <p:spPr>
          <a:xfrm>
            <a:off x="288758" y="1770825"/>
            <a:ext cx="11614484" cy="4120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Hladomor už nyní sužuje </a:t>
            </a:r>
            <a:r>
              <a:rPr b="1" lang="cs-CZ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800 milionů </a:t>
            </a: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lidí, hlavně v rozvojových zemích. </a:t>
            </a:r>
            <a:endParaRPr/>
          </a:p>
          <a:p>
            <a:pPr indent="-317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 vyspělých zemích jsou lidé naopak čím dál obéznější. Dnes jich je přes </a:t>
            </a:r>
            <a:r>
              <a:rPr b="1" lang="cs-CZ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600 milionů</a:t>
            </a: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téměř </a:t>
            </a:r>
            <a:b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10 % všech lidí.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77"/>
          <p:cNvSpPr txBox="1"/>
          <p:nvPr/>
        </p:nvSpPr>
        <p:spPr>
          <a:xfrm>
            <a:off x="4862562" y="512104"/>
            <a:ext cx="191061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i="0" lang="cs-CZ" sz="4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FAKTA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text, mapa, atlas&#10;&#10;Popis byl vytvořen automaticky" id="679" name="Google Shape;679;p77"/>
          <p:cNvPicPr preferRelativeResize="0"/>
          <p:nvPr/>
        </p:nvPicPr>
        <p:blipFill rotWithShape="1">
          <a:blip r:embed="rId4">
            <a:alphaModFix/>
          </a:blip>
          <a:srcRect b="13977" l="0" r="0" t="0"/>
          <a:stretch/>
        </p:blipFill>
        <p:spPr>
          <a:xfrm>
            <a:off x="1681084" y="557680"/>
            <a:ext cx="8610581" cy="6008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78"/>
          <p:cNvSpPr txBox="1"/>
          <p:nvPr/>
        </p:nvSpPr>
        <p:spPr>
          <a:xfrm>
            <a:off x="4300513" y="764453"/>
            <a:ext cx="359097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PŘEDPOVĚDI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78"/>
          <p:cNvSpPr txBox="1"/>
          <p:nvPr/>
        </p:nvSpPr>
        <p:spPr>
          <a:xfrm>
            <a:off x="288757" y="1994760"/>
            <a:ext cx="11614484" cy="4322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1" lang="cs-CZ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3 500 000 000 </a:t>
            </a: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lidí, tj. 40 % obyvatel planety, bude za 30 let trpět nedostatkem vody.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5715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Podle odhadů do konce tohoto století postihne sucho kolem 700 milionů lidí po celém světě.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79"/>
          <p:cNvSpPr txBox="1"/>
          <p:nvPr/>
        </p:nvSpPr>
        <p:spPr>
          <a:xfrm>
            <a:off x="4862562" y="512104"/>
            <a:ext cx="191061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i="0" lang="cs-CZ" sz="4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FAKTA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text, mapa, snímek obrazovky&#10;&#10;Popis byl vytvořen automaticky" id="691" name="Google Shape;691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5884" y="564656"/>
            <a:ext cx="8465781" cy="5975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/>
          <p:nvPr/>
        </p:nvSpPr>
        <p:spPr>
          <a:xfrm>
            <a:off x="551543" y="715680"/>
            <a:ext cx="11205028" cy="721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GLOBÁLNÍ OTEPLOVÁNÍ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8"/>
          <p:cNvSpPr txBox="1"/>
          <p:nvPr/>
        </p:nvSpPr>
        <p:spPr>
          <a:xfrm>
            <a:off x="551543" y="1436914"/>
            <a:ext cx="11088914" cy="4936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Průměrná teplota na Zemi se od průmyslové revoluce (cca 1850) výrazně zvýšila.</a:t>
            </a:r>
            <a:endParaRPr/>
          </a:p>
          <a:p>
            <a:pPr indent="-457200" lvl="0" marL="4572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Dnes je teplota o cca o </a:t>
            </a:r>
            <a:r>
              <a:rPr b="1" lang="cs-CZ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1,2 °C</a:t>
            </a: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vyšší. Za posledních 60 let se zvýšila o 1 °C. </a:t>
            </a:r>
            <a:endParaRPr/>
          </a:p>
          <a:p>
            <a:pPr indent="-457200" lvl="0" marL="4572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Poslední desetiletí (2010-2020) bylo </a:t>
            </a:r>
            <a:r>
              <a:rPr b="1" lang="cs-CZ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nejteplejší v její historii</a:t>
            </a: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Rok 2022 byl v Evropě jedním z vůbec nejteplejších od začátku měření. </a:t>
            </a:r>
            <a:endParaRPr/>
          </a:p>
          <a:p>
            <a:pPr indent="-457200" lvl="0" marL="4572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Alarmující je především rychlost oteplování. Zatímco během střídání dob ledových trvalo planetě Zemi oteplení o 1 °C více než </a:t>
            </a:r>
            <a:r>
              <a:rPr b="1" lang="cs-CZ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1000 let</a:t>
            </a: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nyní se ohřála o více jak 1 °C za méně než </a:t>
            </a:r>
            <a:r>
              <a:rPr b="1" lang="cs-CZ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cs-CZ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let</a:t>
            </a: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-457200" lvl="0" marL="4572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Vědci považují zvýšení o </a:t>
            </a:r>
            <a:r>
              <a:rPr b="1" lang="cs-CZ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°C</a:t>
            </a: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za práh s nebezpečnými a katastrofickými důsledky pro klima a životní prostředí.</a:t>
            </a:r>
            <a:endParaRPr/>
          </a:p>
          <a:p>
            <a:pPr indent="-1905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80"/>
          <p:cNvSpPr txBox="1"/>
          <p:nvPr/>
        </p:nvSpPr>
        <p:spPr>
          <a:xfrm>
            <a:off x="5140692" y="698717"/>
            <a:ext cx="191061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i="0" lang="cs-CZ" sz="4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FAKTA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80"/>
          <p:cNvSpPr txBox="1"/>
          <p:nvPr/>
        </p:nvSpPr>
        <p:spPr>
          <a:xfrm>
            <a:off x="288757" y="1701540"/>
            <a:ext cx="11614484" cy="3454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Migrace je stále častější způsob řešení klimatické krize.</a:t>
            </a:r>
            <a:endParaRPr/>
          </a:p>
          <a:p>
            <a:pPr indent="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roce 2020 bylo na světě přes 100 milionů uprchlíků, což bylo </a:t>
            </a:r>
            <a:r>
              <a:rPr b="1" lang="cs-CZ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třikrát více </a:t>
            </a: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než 10 let předtím.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6003" y="689811"/>
            <a:ext cx="9179993" cy="5887452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81"/>
          <p:cNvSpPr/>
          <p:nvPr/>
        </p:nvSpPr>
        <p:spPr>
          <a:xfrm>
            <a:off x="2846761" y="2795299"/>
            <a:ext cx="6784848" cy="1015663"/>
          </a:xfrm>
          <a:prstGeom prst="rect">
            <a:avLst/>
          </a:prstGeom>
          <a:solidFill>
            <a:schemeClr val="lt1">
              <a:alpha val="85882"/>
            </a:schemeClr>
          </a:solidFill>
          <a:ln cap="flat" cmpd="sng" w="2540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60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215 000 000 lidí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2"/>
          <p:cNvSpPr txBox="1"/>
          <p:nvPr/>
        </p:nvSpPr>
        <p:spPr>
          <a:xfrm>
            <a:off x="176633" y="829891"/>
            <a:ext cx="7347285" cy="5198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48640" marR="54864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 sz="40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„Vyřešení změny klimatu přinese, z povahy věci, jedno z nejrychlejších zlepšení životní úrovně v lidské historii“</a:t>
            </a:r>
            <a:br>
              <a:rPr i="1" lang="cs-CZ" sz="40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i="1" sz="4000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48640" marR="548640" rtl="0" algn="ctr">
              <a:lnSpc>
                <a:spcPct val="107000"/>
              </a:lnSpc>
              <a:spcBef>
                <a:spcPts val="3600"/>
              </a:spcBef>
              <a:spcAft>
                <a:spcPts val="0"/>
              </a:spcAft>
              <a:buNone/>
            </a:pPr>
            <a:r>
              <a:rPr i="1" lang="cs-CZ" sz="40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Solomon Goldstein-Rose</a:t>
            </a:r>
            <a:r>
              <a:rPr i="1" lang="cs-CZ" sz="44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709" name="Google Shape;709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7767" y="1107752"/>
            <a:ext cx="3288802" cy="49203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83"/>
          <p:cNvSpPr txBox="1"/>
          <p:nvPr/>
        </p:nvSpPr>
        <p:spPr>
          <a:xfrm>
            <a:off x="3240505" y="576273"/>
            <a:ext cx="601579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i="0" lang="cs-CZ" sz="4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PŘEDPOKLADY ŘEŠENÍ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83"/>
          <p:cNvSpPr txBox="1"/>
          <p:nvPr/>
        </p:nvSpPr>
        <p:spPr>
          <a:xfrm>
            <a:off x="705853" y="1537899"/>
            <a:ext cx="10780293" cy="4585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Ekosystém a člověk jsou ve velmi blízkém vztahu. </a:t>
            </a:r>
            <a:r>
              <a:rPr lang="cs-CZ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Zranitelnost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člověka a ekosystému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vzájemně ovlivňují.</a:t>
            </a:r>
            <a:endParaRPr/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Chtít klimatickou spravedlnost znamená chtít víc, než jen snížit emise.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Řešením je pomoci těmto zemím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(ekonomicky, technologicky, politicky atp.) dostat se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žádanou úroveň rozvoje jinak, než spalováním fosilních paliv. 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84"/>
          <p:cNvSpPr txBox="1"/>
          <p:nvPr/>
        </p:nvSpPr>
        <p:spPr>
          <a:xfrm>
            <a:off x="1149927" y="607933"/>
            <a:ext cx="97397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i="0" lang="cs-CZ" sz="4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 MUSÍ UDĚLAT </a:t>
            </a: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GLOBÁLNÍ SEVER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84"/>
          <p:cNvSpPr txBox="1"/>
          <p:nvPr/>
        </p:nvSpPr>
        <p:spPr>
          <a:xfrm>
            <a:off x="847184" y="1741140"/>
            <a:ext cx="10780293" cy="464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Opustit fosilní paliva jako první.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Přejít zcela obnovitelné zdroje energie.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Transformovat výrobu a spotřebu (zelené investice).</a:t>
            </a:r>
            <a:endParaRPr/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Přesvědčit rozvíjející a nerozvinuté státy o potřebě záchrany klimatu.</a:t>
            </a:r>
            <a:endParaRPr/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Poskytnout ekonomickou a technologickou pomoc.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5"/>
          <p:cNvSpPr txBox="1"/>
          <p:nvPr/>
        </p:nvSpPr>
        <p:spPr>
          <a:xfrm>
            <a:off x="2237874" y="592315"/>
            <a:ext cx="771625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i="0" lang="cs-CZ" sz="4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 MUSÍME UDĚLAT VŠICHNI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85"/>
          <p:cNvSpPr txBox="1"/>
          <p:nvPr/>
        </p:nvSpPr>
        <p:spPr>
          <a:xfrm>
            <a:off x="847184" y="1741140"/>
            <a:ext cx="10780293" cy="4955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Opustit fosilní paliva a zastavit produkci CO</a:t>
            </a:r>
            <a:r>
              <a:rPr b="1" baseline="-25000" lang="cs-CZ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Přejít na obnovitelné zdroje energie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Snížit nebo omezit svou spotřebu</a:t>
            </a:r>
            <a:endParaRPr/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Dosáhnout mezinárodní shody</a:t>
            </a:r>
            <a:endParaRPr/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Změnit své uvažování</a:t>
            </a:r>
            <a:endParaRPr/>
          </a:p>
          <a:p>
            <a:pPr indent="-2286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86"/>
          <p:cNvSpPr txBox="1"/>
          <p:nvPr/>
        </p:nvSpPr>
        <p:spPr>
          <a:xfrm>
            <a:off x="705853" y="640590"/>
            <a:ext cx="1078029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Pařížská dohoda a Green Deal pro Evropu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86"/>
          <p:cNvSpPr txBox="1"/>
          <p:nvPr/>
        </p:nvSpPr>
        <p:spPr>
          <a:xfrm>
            <a:off x="522514" y="1741140"/>
            <a:ext cx="11104963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Světová klimatická konference v Paříži 2015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194 zemí včetně Evropské unie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Udržet globální oteplování výrazně pod 2 °C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co nejvíce se přiblížit hodnotě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1,5 °C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 porovnání s předindustriálním období. 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87"/>
          <p:cNvSpPr txBox="1"/>
          <p:nvPr/>
        </p:nvSpPr>
        <p:spPr>
          <a:xfrm>
            <a:off x="705853" y="640590"/>
            <a:ext cx="1078029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Pařížská dohoda a Green Deal pro Evropu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87"/>
          <p:cNvSpPr txBox="1"/>
          <p:nvPr/>
        </p:nvSpPr>
        <p:spPr>
          <a:xfrm>
            <a:off x="522514" y="1741140"/>
            <a:ext cx="11104963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 v prosinci 2019 přišla s tzv. </a:t>
            </a:r>
            <a:r>
              <a:rPr b="1" lang="cs-CZ" sz="3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Zelenou dohodou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Reakce na to, že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emise neklesají 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tak, jak vyžaduje Pařížská dohoda.</a:t>
            </a:r>
            <a:endParaRPr b="1"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roku 2030 snížit emise o 55 % 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(tzv. balíček Fit for 55) a dosáhnout do roku 2050 nulových emisí (být tzv.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uhlíkově neutrální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88"/>
          <p:cNvSpPr txBox="1"/>
          <p:nvPr/>
        </p:nvSpPr>
        <p:spPr>
          <a:xfrm>
            <a:off x="2656115" y="607933"/>
            <a:ext cx="668468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KLIMATICKÁ NEUTRALITA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88"/>
          <p:cNvSpPr txBox="1"/>
          <p:nvPr/>
        </p:nvSpPr>
        <p:spPr>
          <a:xfrm>
            <a:off x="522514" y="1741140"/>
            <a:ext cx="11104963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6000"/>
              <a:buFont typeface="Arial"/>
              <a:buChar char="•"/>
            </a:pPr>
            <a:r>
              <a:rPr b="1" lang="cs-CZ" sz="6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Dobrá zpráva: </a:t>
            </a:r>
            <a:r>
              <a:rPr lang="cs-CZ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postupně se přidala i většina dalších států ☺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Arial"/>
              <a:buChar char="•"/>
            </a:pPr>
            <a:r>
              <a:rPr b="1" lang="cs-CZ" sz="6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Špatná zpráva: </a:t>
            </a:r>
            <a:r>
              <a:rPr b="1" lang="cs-CZ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každý to vnímá po svém 😐</a:t>
            </a:r>
            <a:endParaRPr b="1"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89"/>
          <p:cNvGrpSpPr/>
          <p:nvPr/>
        </p:nvGrpSpPr>
        <p:grpSpPr>
          <a:xfrm>
            <a:off x="1075884" y="531244"/>
            <a:ext cx="9875144" cy="6032842"/>
            <a:chOff x="1075884" y="531244"/>
            <a:chExt cx="9875144" cy="6032842"/>
          </a:xfrm>
        </p:grpSpPr>
        <p:pic>
          <p:nvPicPr>
            <p:cNvPr descr="Obsah obrázku text, snímek obrazovky, kruh, Písmo&#10;&#10;Popis byl vytvořen automaticky" id="751" name="Google Shape;751;p89"/>
            <p:cNvPicPr preferRelativeResize="0"/>
            <p:nvPr/>
          </p:nvPicPr>
          <p:blipFill rotWithShape="1">
            <a:blip r:embed="rId4">
              <a:alphaModFix/>
            </a:blip>
            <a:srcRect b="3060" l="0" r="0" t="22593"/>
            <a:stretch/>
          </p:blipFill>
          <p:spPr>
            <a:xfrm>
              <a:off x="1075884" y="1376061"/>
              <a:ext cx="9875144" cy="5188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bsah obrázku text, snímek obrazovky, kruh, Písmo&#10;&#10;Popis byl vytvořen automaticky" id="752" name="Google Shape;752;p89"/>
            <p:cNvPicPr preferRelativeResize="0"/>
            <p:nvPr/>
          </p:nvPicPr>
          <p:blipFill rotWithShape="1">
            <a:blip r:embed="rId4">
              <a:alphaModFix/>
            </a:blip>
            <a:srcRect b="82692" l="0" r="0" t="2646"/>
            <a:stretch/>
          </p:blipFill>
          <p:spPr>
            <a:xfrm>
              <a:off x="1495885" y="531244"/>
              <a:ext cx="9035143" cy="9360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3" name="Google Shape;753;p89"/>
          <p:cNvGrpSpPr/>
          <p:nvPr/>
        </p:nvGrpSpPr>
        <p:grpSpPr>
          <a:xfrm>
            <a:off x="6421208" y="5112607"/>
            <a:ext cx="1879148" cy="1058811"/>
            <a:chOff x="6421208" y="5112607"/>
            <a:chExt cx="1879148" cy="1058811"/>
          </a:xfrm>
        </p:grpSpPr>
        <p:sp>
          <p:nvSpPr>
            <p:cNvPr id="754" name="Google Shape;754;p89"/>
            <p:cNvSpPr txBox="1"/>
            <p:nvPr/>
          </p:nvSpPr>
          <p:spPr>
            <a:xfrm>
              <a:off x="6421208" y="5802086"/>
              <a:ext cx="8001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2050</a:t>
              </a:r>
              <a:endParaRPr/>
            </a:p>
          </p:txBody>
        </p:sp>
        <p:sp>
          <p:nvSpPr>
            <p:cNvPr id="755" name="Google Shape;755;p89"/>
            <p:cNvSpPr txBox="1"/>
            <p:nvPr/>
          </p:nvSpPr>
          <p:spPr>
            <a:xfrm>
              <a:off x="7500256" y="5112607"/>
              <a:ext cx="8001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2050</a:t>
              </a:r>
              <a:endParaRPr/>
            </a:p>
          </p:txBody>
        </p:sp>
      </p:grpSp>
      <p:grpSp>
        <p:nvGrpSpPr>
          <p:cNvPr id="756" name="Google Shape;756;p89"/>
          <p:cNvGrpSpPr/>
          <p:nvPr/>
        </p:nvGrpSpPr>
        <p:grpSpPr>
          <a:xfrm>
            <a:off x="3507920" y="4005942"/>
            <a:ext cx="5192486" cy="2165476"/>
            <a:chOff x="3507920" y="4005942"/>
            <a:chExt cx="5192486" cy="2165476"/>
          </a:xfrm>
        </p:grpSpPr>
        <p:sp>
          <p:nvSpPr>
            <p:cNvPr id="757" name="Google Shape;757;p89"/>
            <p:cNvSpPr txBox="1"/>
            <p:nvPr/>
          </p:nvSpPr>
          <p:spPr>
            <a:xfrm>
              <a:off x="7900306" y="4005942"/>
              <a:ext cx="8001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2060</a:t>
              </a:r>
              <a:endParaRPr/>
            </a:p>
          </p:txBody>
        </p:sp>
        <p:sp>
          <p:nvSpPr>
            <p:cNvPr id="758" name="Google Shape;758;p89"/>
            <p:cNvSpPr txBox="1"/>
            <p:nvPr/>
          </p:nvSpPr>
          <p:spPr>
            <a:xfrm>
              <a:off x="3507920" y="5802086"/>
              <a:ext cx="8001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2060</a:t>
              </a:r>
              <a:endParaRPr/>
            </a:p>
          </p:txBody>
        </p:sp>
      </p:grpSp>
      <p:sp>
        <p:nvSpPr>
          <p:cNvPr id="759" name="Google Shape;759;p89"/>
          <p:cNvSpPr txBox="1"/>
          <p:nvPr/>
        </p:nvSpPr>
        <p:spPr>
          <a:xfrm>
            <a:off x="4683578" y="5802086"/>
            <a:ext cx="8001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2070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snímek obrazovky, Písmo, řada/pruh&#10;&#10;Popis byl vytvořen automaticky" id="171" name="Google Shape;17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2506" y="566057"/>
            <a:ext cx="8529819" cy="6027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íce než 165.600 stock fotografií, snímků a obrázků bez autorských poplatků  na téma Teploměr - iStock" id="172" name="Google Shape;172;p9"/>
          <p:cNvPicPr preferRelativeResize="0"/>
          <p:nvPr/>
        </p:nvPicPr>
        <p:blipFill rotWithShape="1">
          <a:blip r:embed="rId5">
            <a:alphaModFix/>
          </a:blip>
          <a:srcRect b="3660" l="35541" r="32765" t="0"/>
          <a:stretch/>
        </p:blipFill>
        <p:spPr>
          <a:xfrm>
            <a:off x="819366" y="989111"/>
            <a:ext cx="1723140" cy="5237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0"/>
          <p:cNvSpPr txBox="1"/>
          <p:nvPr/>
        </p:nvSpPr>
        <p:spPr>
          <a:xfrm>
            <a:off x="2181347" y="607933"/>
            <a:ext cx="984068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Emise  ̶  situace ve světě a EU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90"/>
          <p:cNvSpPr txBox="1"/>
          <p:nvPr/>
        </p:nvSpPr>
        <p:spPr>
          <a:xfrm>
            <a:off x="543518" y="1823314"/>
            <a:ext cx="11104963" cy="2616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Emise ve světě rostou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Ve většině zemí Evropy emise skleníkových plynů buď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stagnují, nebo klesají. </a:t>
            </a:r>
            <a:endParaRPr/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Naopak,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třetím světě </a:t>
            </a:r>
            <a:r>
              <a:rPr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(zejména Asii) poměrně </a:t>
            </a:r>
            <a:r>
              <a:rPr b="1" lang="cs-CZ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silně rostou.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91"/>
          <p:cNvGrpSpPr/>
          <p:nvPr/>
        </p:nvGrpSpPr>
        <p:grpSpPr>
          <a:xfrm>
            <a:off x="1971787" y="545432"/>
            <a:ext cx="8838976" cy="6046750"/>
            <a:chOff x="1971787" y="545432"/>
            <a:chExt cx="8838976" cy="6046750"/>
          </a:xfrm>
        </p:grpSpPr>
        <p:pic>
          <p:nvPicPr>
            <p:cNvPr descr="Obsah obrázku text, snímek obrazovky, diagram, řada/pruh&#10;&#10;Popis byl vytvořen automaticky" id="771" name="Google Shape;771;p91"/>
            <p:cNvPicPr preferRelativeResize="0"/>
            <p:nvPr/>
          </p:nvPicPr>
          <p:blipFill rotWithShape="1">
            <a:blip r:embed="rId4">
              <a:alphaModFix/>
            </a:blip>
            <a:srcRect b="3195" l="0" r="0" t="0"/>
            <a:stretch/>
          </p:blipFill>
          <p:spPr>
            <a:xfrm>
              <a:off x="1971787" y="545432"/>
              <a:ext cx="8838976" cy="60467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72" name="Google Shape;772;p91"/>
            <p:cNvCxnSpPr/>
            <p:nvPr/>
          </p:nvCxnSpPr>
          <p:spPr>
            <a:xfrm>
              <a:off x="8534400" y="1943100"/>
              <a:ext cx="0" cy="695325"/>
            </a:xfrm>
            <a:prstGeom prst="straightConnector1">
              <a:avLst/>
            </a:prstGeom>
            <a:noFill/>
            <a:ln cap="flat" cmpd="sng" w="38100">
              <a:solidFill>
                <a:srgbClr val="EB792A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sp>
          <p:nvSpPr>
            <p:cNvPr id="773" name="Google Shape;773;p91"/>
            <p:cNvSpPr txBox="1"/>
            <p:nvPr/>
          </p:nvSpPr>
          <p:spPr>
            <a:xfrm>
              <a:off x="8105775" y="1638300"/>
              <a:ext cx="10477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12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Covid-19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9840" y="545479"/>
            <a:ext cx="8512319" cy="6015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9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12293" y="548817"/>
            <a:ext cx="8512319" cy="6008695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93"/>
          <p:cNvSpPr txBox="1"/>
          <p:nvPr/>
        </p:nvSpPr>
        <p:spPr>
          <a:xfrm>
            <a:off x="1294936" y="548817"/>
            <a:ext cx="9242435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		Emise CO</a:t>
            </a:r>
            <a:r>
              <a:rPr b="1" baseline="-25000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ve světě (2021)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9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97040" y="548817"/>
            <a:ext cx="8512319" cy="6008695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94"/>
          <p:cNvSpPr txBox="1"/>
          <p:nvPr/>
        </p:nvSpPr>
        <p:spPr>
          <a:xfrm>
            <a:off x="2024588" y="548817"/>
            <a:ext cx="8784771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Emise CO</a:t>
            </a:r>
            <a:r>
              <a:rPr b="1" baseline="-25000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cs-CZ" sz="4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ve světě na obyvatele (2021)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95"/>
          <p:cNvSpPr txBox="1"/>
          <p:nvPr/>
        </p:nvSpPr>
        <p:spPr>
          <a:xfrm>
            <a:off x="270043" y="847589"/>
            <a:ext cx="7799489" cy="5270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48640" marR="54864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"Emise nejbohatšího procenta celosvětové populace činí více než dvakrát tolik, co emise těch chudších 50 procent.</a:t>
            </a:r>
            <a:r>
              <a:rPr i="1" lang="cs-CZ" sz="3600">
                <a:solidFill>
                  <a:srgbClr val="05171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Tato elita by tak musela svou uhlíkovou stopu zmenšit třicetkrát, pokud bychom chtěli dostát pařížské dohodě" </a:t>
            </a:r>
            <a:endParaRPr/>
          </a:p>
          <a:p>
            <a:pPr indent="0" lvl="0" marL="548640" marR="548640" rtl="0" algn="ctr">
              <a:lnSpc>
                <a:spcPct val="107000"/>
              </a:lnSpc>
              <a:spcBef>
                <a:spcPts val="3600"/>
              </a:spcBef>
              <a:spcAft>
                <a:spcPts val="0"/>
              </a:spcAft>
              <a:buNone/>
            </a:pPr>
            <a:r>
              <a:rPr i="1" lang="cs-CZ" sz="36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Inger Anderson (UNEP)</a:t>
            </a:r>
            <a:endParaRPr/>
          </a:p>
        </p:txBody>
      </p:sp>
      <p:pic>
        <p:nvPicPr>
          <p:cNvPr descr="Executive Director of the United Nations Environment Programme | United  Nations Secretary-General" id="796" name="Google Shape;79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3924" y="1132537"/>
            <a:ext cx="3323389" cy="498508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96"/>
          <p:cNvSpPr txBox="1"/>
          <p:nvPr/>
        </p:nvSpPr>
        <p:spPr>
          <a:xfrm>
            <a:off x="1154653" y="607933"/>
            <a:ext cx="984068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b="1" lang="cs-CZ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Kdo nesmrdí, není Čech  ̶  situace v ČR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96"/>
          <p:cNvSpPr txBox="1"/>
          <p:nvPr/>
        </p:nvSpPr>
        <p:spPr>
          <a:xfrm>
            <a:off x="543518" y="1514044"/>
            <a:ext cx="11104963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ČR je v produkci CO</a:t>
            </a:r>
            <a:r>
              <a:rPr baseline="-25000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hlavu </a:t>
            </a: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třetím místě v EU </a:t>
            </a:r>
            <a:r>
              <a:rPr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hned po Lucembursku a Irsku. </a:t>
            </a:r>
            <a:endParaRPr/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Vysoká uhlíková stopa nás řádí mezi</a:t>
            </a: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prvních 25 zemí</a:t>
            </a:r>
            <a:r>
              <a:rPr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 celkem cca 200 sledovaných států světa. </a:t>
            </a:r>
            <a:endParaRPr/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by každý obyvatel Země produkoval tolik emisí jako průměrný Čech</a:t>
            </a:r>
            <a:r>
              <a:rPr b="1" lang="cs-CZ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globální emise by vzrostly na dvojnásobek. </a:t>
            </a:r>
            <a:endParaRPr b="1" sz="1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8" name="Google Shape;808;p97"/>
          <p:cNvGrpSpPr/>
          <p:nvPr/>
        </p:nvGrpSpPr>
        <p:grpSpPr>
          <a:xfrm>
            <a:off x="5471305" y="1134577"/>
            <a:ext cx="5766277" cy="2828720"/>
            <a:chOff x="6468365" y="1019314"/>
            <a:chExt cx="5766277" cy="2828720"/>
          </a:xfrm>
        </p:grpSpPr>
        <p:sp>
          <p:nvSpPr>
            <p:cNvPr id="809" name="Google Shape;809;p97"/>
            <p:cNvSpPr txBox="1"/>
            <p:nvPr/>
          </p:nvSpPr>
          <p:spPr>
            <a:xfrm>
              <a:off x="7754693" y="1036851"/>
              <a:ext cx="4479949" cy="2811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 tun CO</a:t>
              </a:r>
              <a:r>
                <a:rPr b="1" baseline="-25000" lang="cs-CZ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b="1" lang="cs-CZ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každý rok</a:t>
              </a:r>
              <a:endParaRPr/>
            </a:p>
          </p:txBody>
        </p:sp>
        <p:sp>
          <p:nvSpPr>
            <p:cNvPr id="810" name="Google Shape;810;p97"/>
            <p:cNvSpPr txBox="1"/>
            <p:nvPr/>
          </p:nvSpPr>
          <p:spPr>
            <a:xfrm>
              <a:off x="6468365" y="1019314"/>
              <a:ext cx="76348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8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</a:t>
              </a:r>
              <a:endParaRPr sz="8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1" name="Google Shape;811;p97"/>
          <p:cNvGrpSpPr/>
          <p:nvPr/>
        </p:nvGrpSpPr>
        <p:grpSpPr>
          <a:xfrm>
            <a:off x="211081" y="325031"/>
            <a:ext cx="4956349" cy="2774500"/>
            <a:chOff x="211082" y="325031"/>
            <a:chExt cx="4795285" cy="2826190"/>
          </a:xfrm>
        </p:grpSpPr>
        <p:pic>
          <p:nvPicPr>
            <p:cNvPr descr="Image result for czech flag map" id="812" name="Google Shape;812;p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1082" y="325031"/>
              <a:ext cx="4795285" cy="26853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standing guy siluete" id="813" name="Google Shape;813;p9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72370" y="535015"/>
              <a:ext cx="981077" cy="26162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uto se souvislou výplní" id="814" name="Google Shape;814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9103" y="2879504"/>
            <a:ext cx="2410038" cy="24100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5" name="Google Shape;815;p97"/>
          <p:cNvGrpSpPr/>
          <p:nvPr/>
        </p:nvGrpSpPr>
        <p:grpSpPr>
          <a:xfrm>
            <a:off x="842505" y="5071223"/>
            <a:ext cx="11137228" cy="2278896"/>
            <a:chOff x="842713" y="5071223"/>
            <a:chExt cx="10135822" cy="2278896"/>
          </a:xfrm>
        </p:grpSpPr>
        <p:sp>
          <p:nvSpPr>
            <p:cNvPr id="816" name="Google Shape;816;p97"/>
            <p:cNvSpPr txBox="1"/>
            <p:nvPr/>
          </p:nvSpPr>
          <p:spPr>
            <a:xfrm>
              <a:off x="842713" y="5311163"/>
              <a:ext cx="393604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6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 tun CO</a:t>
              </a:r>
              <a:r>
                <a:rPr b="1" baseline="-25000" lang="cs-CZ" sz="6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17" name="Google Shape;817;p97"/>
            <p:cNvGrpSpPr/>
            <p:nvPr/>
          </p:nvGrpSpPr>
          <p:grpSpPr>
            <a:xfrm>
              <a:off x="5065814" y="5071223"/>
              <a:ext cx="5912721" cy="2278896"/>
              <a:chOff x="5065814" y="5071223"/>
              <a:chExt cx="5912721" cy="2278896"/>
            </a:xfrm>
          </p:grpSpPr>
          <p:sp>
            <p:nvSpPr>
              <p:cNvPr id="818" name="Google Shape;818;p97"/>
              <p:cNvSpPr txBox="1"/>
              <p:nvPr/>
            </p:nvSpPr>
            <p:spPr>
              <a:xfrm>
                <a:off x="6368648" y="5226461"/>
                <a:ext cx="4609887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cs-CZ" sz="6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100 000 km</a:t>
                </a:r>
                <a:endParaRPr sz="6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97"/>
              <p:cNvSpPr txBox="1"/>
              <p:nvPr/>
            </p:nvSpPr>
            <p:spPr>
              <a:xfrm>
                <a:off x="5065814" y="5071223"/>
                <a:ext cx="763480" cy="1446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cs-CZ" sz="8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=</a:t>
                </a:r>
                <a:endParaRPr sz="8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0" name="Google Shape;820;p97"/>
          <p:cNvGrpSpPr/>
          <p:nvPr/>
        </p:nvGrpSpPr>
        <p:grpSpPr>
          <a:xfrm>
            <a:off x="5498501" y="3130559"/>
            <a:ext cx="6481232" cy="1754326"/>
            <a:chOff x="5498501" y="3130559"/>
            <a:chExt cx="6481232" cy="1754326"/>
          </a:xfrm>
        </p:grpSpPr>
        <p:sp>
          <p:nvSpPr>
            <p:cNvPr id="821" name="Google Shape;821;p97"/>
            <p:cNvSpPr txBox="1"/>
            <p:nvPr/>
          </p:nvSpPr>
          <p:spPr>
            <a:xfrm>
              <a:off x="6720696" y="3130559"/>
              <a:ext cx="5259037" cy="1754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110 g CO</a:t>
              </a:r>
              <a:r>
                <a:rPr b="1" baseline="-25000" lang="cs-CZ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b="1" lang="cs-CZ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každý kilometr</a:t>
              </a:r>
              <a:endParaRPr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97"/>
            <p:cNvSpPr txBox="1"/>
            <p:nvPr/>
          </p:nvSpPr>
          <p:spPr>
            <a:xfrm>
              <a:off x="5498501" y="3284447"/>
              <a:ext cx="76348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8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</a:t>
              </a:r>
              <a:endParaRPr sz="8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98"/>
          <p:cNvSpPr txBox="1"/>
          <p:nvPr/>
        </p:nvSpPr>
        <p:spPr>
          <a:xfrm>
            <a:off x="3683638" y="418639"/>
            <a:ext cx="5127282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100 000 km</a:t>
            </a:r>
            <a:endParaRPr sz="6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8" name="Google Shape;828;p98"/>
          <p:cNvGrpSpPr/>
          <p:nvPr/>
        </p:nvGrpSpPr>
        <p:grpSpPr>
          <a:xfrm>
            <a:off x="3371056" y="1383100"/>
            <a:ext cx="5231807" cy="5127283"/>
            <a:chOff x="3371057" y="1295815"/>
            <a:chExt cx="5231807" cy="5127283"/>
          </a:xfrm>
        </p:grpSpPr>
        <p:pic>
          <p:nvPicPr>
            <p:cNvPr id="829" name="Google Shape;829;p9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371057" y="1295815"/>
              <a:ext cx="5127283" cy="512728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30" name="Google Shape;830;p98"/>
            <p:cNvGrpSpPr/>
            <p:nvPr/>
          </p:nvGrpSpPr>
          <p:grpSpPr>
            <a:xfrm>
              <a:off x="5515386" y="3051840"/>
              <a:ext cx="838623" cy="430286"/>
              <a:chOff x="211082" y="325031"/>
              <a:chExt cx="5776362" cy="2685359"/>
            </a:xfrm>
          </p:grpSpPr>
          <p:pic>
            <p:nvPicPr>
              <p:cNvPr descr="Image result for czech flag map" id="831" name="Google Shape;831;p98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11082" y="325031"/>
                <a:ext cx="4795285" cy="26853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 result for standing guy siluete" id="832" name="Google Shape;832;p98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006367" y="394184"/>
                <a:ext cx="981077" cy="26162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Auto se souvislou výplní" id="833" name="Google Shape;833;p9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965207" y="4079641"/>
              <a:ext cx="1150015" cy="11500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4" name="Google Shape;834;p98"/>
            <p:cNvSpPr txBox="1"/>
            <p:nvPr/>
          </p:nvSpPr>
          <p:spPr>
            <a:xfrm>
              <a:off x="3738837" y="3731318"/>
              <a:ext cx="1802203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cs-CZ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2,5 x</a:t>
              </a:r>
              <a:endParaRPr/>
            </a:p>
          </p:txBody>
        </p:sp>
        <p:cxnSp>
          <p:nvCxnSpPr>
            <p:cNvPr id="835" name="Google Shape;835;p98"/>
            <p:cNvCxnSpPr/>
            <p:nvPr/>
          </p:nvCxnSpPr>
          <p:spPr>
            <a:xfrm rot="10800000">
              <a:off x="3434306" y="4310161"/>
              <a:ext cx="2459116" cy="408373"/>
            </a:xfrm>
            <a:prstGeom prst="curvedConnector3">
              <a:avLst>
                <a:gd fmla="val 133754" name="adj1"/>
              </a:avLst>
            </a:pr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</p:cxnSp>
        <p:cxnSp>
          <p:nvCxnSpPr>
            <p:cNvPr id="836" name="Google Shape;836;p98"/>
            <p:cNvCxnSpPr/>
            <p:nvPr/>
          </p:nvCxnSpPr>
          <p:spPr>
            <a:xfrm flipH="1">
              <a:off x="7157952" y="4310161"/>
              <a:ext cx="1381961" cy="358721"/>
            </a:xfrm>
            <a:prstGeom prst="curvedConnector3">
              <a:avLst>
                <a:gd fmla="val -50856" name="adj1"/>
              </a:avLst>
            </a:pr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</p:cxnSp>
        <p:cxnSp>
          <p:nvCxnSpPr>
            <p:cNvPr id="837" name="Google Shape;837;p98"/>
            <p:cNvCxnSpPr/>
            <p:nvPr/>
          </p:nvCxnSpPr>
          <p:spPr>
            <a:xfrm rot="10800000">
              <a:off x="3475582" y="4478837"/>
              <a:ext cx="2459116" cy="408373"/>
            </a:xfrm>
            <a:prstGeom prst="curvedConnector3">
              <a:avLst>
                <a:gd fmla="val 132310" name="adj1"/>
              </a:avLst>
            </a:pr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</p:cxnSp>
        <p:cxnSp>
          <p:nvCxnSpPr>
            <p:cNvPr id="838" name="Google Shape;838;p98"/>
            <p:cNvCxnSpPr/>
            <p:nvPr/>
          </p:nvCxnSpPr>
          <p:spPr>
            <a:xfrm flipH="1">
              <a:off x="7220903" y="4451076"/>
              <a:ext cx="1381961" cy="358721"/>
            </a:xfrm>
            <a:prstGeom prst="curvedConnector3">
              <a:avLst>
                <a:gd fmla="val -50856" name="adj1"/>
              </a:avLst>
            </a:pr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</p:cxnSp>
        <p:cxnSp>
          <p:nvCxnSpPr>
            <p:cNvPr id="839" name="Google Shape;839;p98"/>
            <p:cNvCxnSpPr/>
            <p:nvPr/>
          </p:nvCxnSpPr>
          <p:spPr>
            <a:xfrm rot="10800000">
              <a:off x="3527844" y="4647514"/>
              <a:ext cx="2459116" cy="408373"/>
            </a:xfrm>
            <a:prstGeom prst="curvedConnector3">
              <a:avLst>
                <a:gd fmla="val 126534" name="adj1"/>
              </a:avLst>
            </a:pr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</p:cxn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05751"/>
            <a:ext cx="12192000" cy="5903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Vladka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38</vt:i4>
  </property>
  <property fmtid="{D5CDD505-2E9C-101B-9397-08002B2CF9AE}" pid="12" name="SlidoAppVersion">
    <vt:lpwstr>0.16.2.1322</vt:lpwstr>
  </property>
  <property fmtid="{D5CDD505-2E9C-101B-9397-08002B2CF9AE}" pid="13" name="SlidoPresentationID">
    <vt:lpwstr>789f414e-4ead-4f5f-a4fc-19b4e2b4ad3d</vt:lpwstr>
  </property>
</Properties>
</file>